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5"/>
  </p:notesMasterIdLst>
  <p:sldIdLst>
    <p:sldId id="256" r:id="rId2"/>
    <p:sldId id="375" r:id="rId3"/>
    <p:sldId id="398" r:id="rId4"/>
    <p:sldId id="423" r:id="rId5"/>
    <p:sldId id="385" r:id="rId6"/>
    <p:sldId id="425" r:id="rId7"/>
    <p:sldId id="424" r:id="rId8"/>
    <p:sldId id="399" r:id="rId9"/>
    <p:sldId id="400" r:id="rId10"/>
    <p:sldId id="401" r:id="rId11"/>
    <p:sldId id="402" r:id="rId12"/>
    <p:sldId id="403" r:id="rId13"/>
    <p:sldId id="416" r:id="rId14"/>
  </p:sldIdLst>
  <p:sldSz cx="9144000" cy="6858000" type="screen4x3"/>
  <p:notesSz cx="6797675" cy="987425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rry DCC" initials="KD"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97143" autoAdjust="0"/>
  </p:normalViewPr>
  <p:slideViewPr>
    <p:cSldViewPr>
      <p:cViewPr>
        <p:scale>
          <a:sx n="100" d="100"/>
          <a:sy n="100" d="100"/>
        </p:scale>
        <p:origin x="-195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16" y="-90"/>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4DB7D605-3A92-4E84-BB31-A571166815F9}" type="datetimeFigureOut">
              <a:rPr lang="en-GB" smtClean="0"/>
              <a:pPr/>
              <a:t>20/02/2015</a:t>
            </a:fld>
            <a:endParaRPr lang="en-GB"/>
          </a:p>
        </p:txBody>
      </p:sp>
      <p:sp>
        <p:nvSpPr>
          <p:cNvPr id="4" name="Slide Image Placeholder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378823"/>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378823"/>
            <a:ext cx="2945659" cy="493713"/>
          </a:xfrm>
          <a:prstGeom prst="rect">
            <a:avLst/>
          </a:prstGeom>
        </p:spPr>
        <p:txBody>
          <a:bodyPr vert="horz" lIns="91440" tIns="45720" rIns="91440" bIns="45720" rtlCol="0" anchor="b"/>
          <a:lstStyle>
            <a:lvl1pPr algn="r">
              <a:defRPr sz="1200"/>
            </a:lvl1pPr>
          </a:lstStyle>
          <a:p>
            <a:fld id="{D4D648DB-08B3-4C37-99AC-20C6D518D609}" type="slidenum">
              <a:rPr lang="en-GB" smtClean="0"/>
              <a:pPr/>
              <a:t>‹#›</a:t>
            </a:fld>
            <a:endParaRPr lang="en-GB"/>
          </a:p>
        </p:txBody>
      </p:sp>
    </p:spTree>
    <p:extLst>
      <p:ext uri="{BB962C8B-B14F-4D97-AF65-F5344CB8AC3E}">
        <p14:creationId xmlns:p14="http://schemas.microsoft.com/office/powerpoint/2010/main" val="1156233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4D648DB-08B3-4C37-99AC-20C6D518D609}"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4D648DB-08B3-4C37-99AC-20C6D518D609}" type="slidenum">
              <a:rPr lang="en-GB" smtClean="0"/>
              <a:pPr/>
              <a:t>10</a:t>
            </a:fld>
            <a:endParaRPr lang="en-GB"/>
          </a:p>
        </p:txBody>
      </p:sp>
    </p:spTree>
    <p:extLst>
      <p:ext uri="{BB962C8B-B14F-4D97-AF65-F5344CB8AC3E}">
        <p14:creationId xmlns:p14="http://schemas.microsoft.com/office/powerpoint/2010/main" val="3933191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GB" b="1" dirty="0" smtClean="0"/>
          </a:p>
          <a:p>
            <a:endParaRPr lang="en-GB" dirty="0"/>
          </a:p>
        </p:txBody>
      </p:sp>
      <p:sp>
        <p:nvSpPr>
          <p:cNvPr id="4" name="Slide Number Placeholder 3"/>
          <p:cNvSpPr>
            <a:spLocks noGrp="1"/>
          </p:cNvSpPr>
          <p:nvPr>
            <p:ph type="sldNum" sz="quarter" idx="10"/>
          </p:nvPr>
        </p:nvSpPr>
        <p:spPr/>
        <p:txBody>
          <a:bodyPr/>
          <a:lstStyle/>
          <a:p>
            <a:fld id="{47BC7BE3-7294-4AE3-B0E1-5A52E80B3FDA}"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4D648DB-08B3-4C37-99AC-20C6D518D609}" type="slidenum">
              <a:rPr lang="en-GB" smtClean="0"/>
              <a:pPr/>
              <a:t>12</a:t>
            </a:fld>
            <a:endParaRPr lang="en-GB"/>
          </a:p>
        </p:txBody>
      </p:sp>
    </p:spTree>
    <p:extLst>
      <p:ext uri="{BB962C8B-B14F-4D97-AF65-F5344CB8AC3E}">
        <p14:creationId xmlns:p14="http://schemas.microsoft.com/office/powerpoint/2010/main" val="1932652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CFC6574-2151-426B-91D5-3101F0854315}" type="slidenum">
              <a:rPr lang="en-GB" smtClean="0"/>
              <a:pPr/>
              <a:t>13</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4D648DB-08B3-4C37-99AC-20C6D518D609}" type="slidenum">
              <a:rPr lang="en-GB" smtClean="0"/>
              <a:pPr/>
              <a:t>2</a:t>
            </a:fld>
            <a:endParaRPr lang="en-GB"/>
          </a:p>
        </p:txBody>
      </p:sp>
    </p:spTree>
    <p:extLst>
      <p:ext uri="{BB962C8B-B14F-4D97-AF65-F5344CB8AC3E}">
        <p14:creationId xmlns:p14="http://schemas.microsoft.com/office/powerpoint/2010/main" val="43185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4D648DB-08B3-4C37-99AC-20C6D518D609}" type="slidenum">
              <a:rPr lang="en-GB" smtClean="0"/>
              <a:pPr/>
              <a:t>3</a:t>
            </a:fld>
            <a:endParaRPr lang="en-GB"/>
          </a:p>
        </p:txBody>
      </p:sp>
    </p:spTree>
    <p:extLst>
      <p:ext uri="{BB962C8B-B14F-4D97-AF65-F5344CB8AC3E}">
        <p14:creationId xmlns:p14="http://schemas.microsoft.com/office/powerpoint/2010/main" val="2094219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4D648DB-08B3-4C37-99AC-20C6D518D609}" type="slidenum">
              <a:rPr lang="en-GB" smtClean="0"/>
              <a:pPr/>
              <a:t>4</a:t>
            </a:fld>
            <a:endParaRPr lang="en-GB"/>
          </a:p>
        </p:txBody>
      </p:sp>
    </p:spTree>
    <p:extLst>
      <p:ext uri="{BB962C8B-B14F-4D97-AF65-F5344CB8AC3E}">
        <p14:creationId xmlns:p14="http://schemas.microsoft.com/office/powerpoint/2010/main" val="3489422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fld id="{630DED2C-13DD-4CF1-980A-D33C37482347}" type="slidenum">
              <a:rPr lang="en-GB" altLang="en-US" smtClean="0">
                <a:latin typeface="Calibri" pitchFamily="34" charset="0"/>
              </a:rPr>
              <a:pPr eaLnBrk="1" fontAlgn="base" hangingPunct="1">
                <a:spcBef>
                  <a:spcPct val="0"/>
                </a:spcBef>
                <a:spcAft>
                  <a:spcPct val="0"/>
                </a:spcAft>
              </a:pPr>
              <a:t>5</a:t>
            </a:fld>
            <a:endParaRPr lang="en-GB" altLang="en-US" smtClean="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fld id="{19996C01-8696-4AC3-B253-4F73304062D5}" type="slidenum">
              <a:rPr lang="en-GB" altLang="en-US" smtClean="0">
                <a:latin typeface="Calibri" pitchFamily="34" charset="0"/>
              </a:rPr>
              <a:pPr eaLnBrk="1" fontAlgn="base" hangingPunct="1">
                <a:spcBef>
                  <a:spcPct val="0"/>
                </a:spcBef>
                <a:spcAft>
                  <a:spcPct val="0"/>
                </a:spcAft>
              </a:pPr>
              <a:t>6</a:t>
            </a:fld>
            <a:endParaRPr lang="en-GB" altLang="en-US" smtClean="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4D648DB-08B3-4C37-99AC-20C6D518D609}" type="slidenum">
              <a:rPr lang="en-GB" smtClean="0"/>
              <a:pPr/>
              <a:t>8</a:t>
            </a:fld>
            <a:endParaRPr lang="en-GB"/>
          </a:p>
        </p:txBody>
      </p:sp>
    </p:spTree>
    <p:extLst>
      <p:ext uri="{BB962C8B-B14F-4D97-AF65-F5344CB8AC3E}">
        <p14:creationId xmlns:p14="http://schemas.microsoft.com/office/powerpoint/2010/main" val="2114404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4D648DB-08B3-4C37-99AC-20C6D518D609}" type="slidenum">
              <a:rPr lang="en-GB" smtClean="0"/>
              <a:pPr/>
              <a:t>9</a:t>
            </a:fld>
            <a:endParaRPr lang="en-GB"/>
          </a:p>
        </p:txBody>
      </p:sp>
    </p:spTree>
    <p:extLst>
      <p:ext uri="{BB962C8B-B14F-4D97-AF65-F5344CB8AC3E}">
        <p14:creationId xmlns:p14="http://schemas.microsoft.com/office/powerpoint/2010/main" val="15658096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2411760" y="1628775"/>
            <a:ext cx="4752628" cy="1514475"/>
          </a:xfrm>
        </p:spPr>
        <p:txBody>
          <a:bodyPr/>
          <a:lstStyle>
            <a:lvl1pPr>
              <a:defRPr sz="3700" baseline="0">
                <a:solidFill>
                  <a:schemeClr val="accent6"/>
                </a:solidFill>
              </a:defRPr>
            </a:lvl1pPr>
          </a:lstStyle>
          <a:p>
            <a:pPr lvl="0"/>
            <a:r>
              <a:rPr lang="en-US" noProof="0" dirty="0" smtClean="0"/>
              <a:t>Click to edit Master title style</a:t>
            </a:r>
            <a:endParaRPr lang="en-GB" noProof="0" dirty="0" smtClean="0"/>
          </a:p>
        </p:txBody>
      </p:sp>
      <p:sp>
        <p:nvSpPr>
          <p:cNvPr id="32771" name="Rectangle 3"/>
          <p:cNvSpPr>
            <a:spLocks noGrp="1" noChangeArrowheads="1"/>
          </p:cNvSpPr>
          <p:nvPr>
            <p:ph type="subTitle" idx="1"/>
          </p:nvPr>
        </p:nvSpPr>
        <p:spPr>
          <a:xfrm>
            <a:off x="247650" y="5437188"/>
            <a:ext cx="2154238" cy="703262"/>
          </a:xfrm>
        </p:spPr>
        <p:txBody>
          <a:bodyPr/>
          <a:lstStyle>
            <a:lvl1pPr marL="0" indent="0">
              <a:buFontTx/>
              <a:buNone/>
              <a:defRPr sz="1700">
                <a:solidFill>
                  <a:schemeClr val="tx2"/>
                </a:solidFill>
              </a:defRPr>
            </a:lvl1pPr>
          </a:lstStyle>
          <a:p>
            <a:pPr lvl="0"/>
            <a:r>
              <a:rPr lang="en-US" noProof="0" smtClean="0"/>
              <a:t>Click to edit Master subtitle style</a:t>
            </a:r>
            <a:endParaRPr lang="en-GB" noProof="0" smtClean="0"/>
          </a:p>
        </p:txBody>
      </p:sp>
      <p:pic>
        <p:nvPicPr>
          <p:cNvPr id="3277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81000"/>
            <a:ext cx="3124200" cy="788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88" name="Rectangle 20"/>
          <p:cNvSpPr>
            <a:spLocks noGrp="1" noChangeArrowheads="1"/>
          </p:cNvSpPr>
          <p:nvPr>
            <p:ph type="ftr" sz="quarter" idx="3"/>
          </p:nvPr>
        </p:nvSpPr>
        <p:spPr bwMode="auto">
          <a:xfrm>
            <a:off x="250825" y="6165850"/>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000">
                <a:solidFill>
                  <a:srgbClr val="0E207F"/>
                </a:solidFill>
              </a:defRPr>
            </a:lvl1p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4849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295400"/>
            <a:ext cx="1943100" cy="4572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1295400"/>
            <a:ext cx="567690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2546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648072"/>
          </a:xfrm>
        </p:spPr>
        <p:txBody>
          <a:bodyPr/>
          <a:lstStyle>
            <a:lvl1pPr>
              <a:defRPr baseline="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marL="342900" indent="-342900">
              <a:buClr>
                <a:schemeClr val="accent1"/>
              </a:buClr>
              <a:buFont typeface="Wingdings" pitchFamily="2" charset="2"/>
              <a:buChar char="§"/>
              <a:defRPr sz="2400" baseline="0">
                <a:solidFill>
                  <a:schemeClr val="accent6"/>
                </a:solidFill>
                <a:latin typeface="Arial" pitchFamily="34" charset="0"/>
              </a:defRPr>
            </a:lvl1pPr>
            <a:lvl2pPr marL="742950" indent="-285750">
              <a:buClr>
                <a:schemeClr val="accent1"/>
              </a:buClr>
              <a:buFont typeface="Wingdings" pitchFamily="2" charset="2"/>
              <a:buChar char="§"/>
              <a:defRPr baseline="0">
                <a:solidFill>
                  <a:schemeClr val="accent6"/>
                </a:solidFill>
                <a:latin typeface="Arial" pitchFamily="34" charset="0"/>
              </a:defRPr>
            </a:lvl2pPr>
            <a:lvl3pPr marL="1143000" indent="-228600">
              <a:buClr>
                <a:schemeClr val="accent1"/>
              </a:buClr>
              <a:buFont typeface="Wingdings" pitchFamily="2" charset="2"/>
              <a:buChar char="§"/>
              <a:defRPr baseline="0">
                <a:solidFill>
                  <a:schemeClr val="accent6"/>
                </a:solidFill>
                <a:latin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032102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3026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Arial" pitchFamily="34" charset="0"/>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762000" y="2514600"/>
            <a:ext cx="3810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724400" y="2514600"/>
            <a:ext cx="3810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87993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764704"/>
            <a:ext cx="9144000" cy="652934"/>
          </a:xfrm>
        </p:spPr>
        <p:txBody>
          <a:bodyPr/>
          <a:lstStyle>
            <a:lvl1pPr>
              <a:defRPr baseline="0">
                <a:latin typeface="Arial"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412776"/>
            <a:ext cx="4040188" cy="762099"/>
          </a:xfrm>
        </p:spPr>
        <p:txBody>
          <a:bodyPr anchor="b"/>
          <a:lstStyle>
            <a:lvl1pPr marL="0" indent="0">
              <a:buNone/>
              <a:defRPr sz="24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412776"/>
            <a:ext cx="4041775"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03829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525" y="692696"/>
            <a:ext cx="9144000" cy="648072"/>
          </a:xfrm>
        </p:spPr>
        <p:txBody>
          <a:bodyPr/>
          <a:lstStyle>
            <a:lvl1pPr>
              <a:defRPr baseline="0">
                <a:latin typeface="Arial"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1629099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491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3024336" cy="1162050"/>
          </a:xfrm>
        </p:spPr>
        <p:txBody>
          <a:bodyPr anchor="b"/>
          <a:lstStyle>
            <a:lvl1pPr algn="l">
              <a:defRPr sz="2000" b="1"/>
            </a:lvl1pPr>
          </a:lstStyle>
          <a:p>
            <a:r>
              <a:rPr lang="en-US" dirty="0"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2564904"/>
            <a:ext cx="3034680" cy="35612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2580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07704" y="980728"/>
            <a:ext cx="5298976" cy="374684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30076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0" y="692696"/>
            <a:ext cx="9144000"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31747" name="Rectangle 3"/>
          <p:cNvSpPr>
            <a:spLocks noGrp="1" noChangeArrowheads="1"/>
          </p:cNvSpPr>
          <p:nvPr>
            <p:ph type="body" idx="1"/>
          </p:nvPr>
        </p:nvSpPr>
        <p:spPr bwMode="auto">
          <a:xfrm>
            <a:off x="762000" y="2564904"/>
            <a:ext cx="77724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p:txBody>
      </p:sp>
      <p:sp>
        <p:nvSpPr>
          <p:cNvPr id="31756" name="Text Box 12"/>
          <p:cNvSpPr txBox="1">
            <a:spLocks noChangeArrowheads="1"/>
          </p:cNvSpPr>
          <p:nvPr/>
        </p:nvSpPr>
        <p:spPr bwMode="auto">
          <a:xfrm>
            <a:off x="3032125" y="265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rtl="0" eaLnBrk="1" fontAlgn="base" hangingPunct="1">
        <a:spcBef>
          <a:spcPct val="0"/>
        </a:spcBef>
        <a:spcAft>
          <a:spcPct val="0"/>
        </a:spcAft>
        <a:defRPr sz="3200" b="1" baseline="0">
          <a:solidFill>
            <a:schemeClr val="accent6"/>
          </a:solidFill>
          <a:latin typeface="+mj-lt"/>
          <a:ea typeface="+mj-ea"/>
          <a:cs typeface="+mj-cs"/>
        </a:defRPr>
      </a:lvl1pPr>
      <a:lvl2pPr algn="l" rtl="0" eaLnBrk="1" fontAlgn="base" hangingPunct="1">
        <a:spcBef>
          <a:spcPct val="0"/>
        </a:spcBef>
        <a:spcAft>
          <a:spcPct val="0"/>
        </a:spcAft>
        <a:defRPr sz="3200" b="1">
          <a:solidFill>
            <a:srgbClr val="445188"/>
          </a:solidFill>
          <a:latin typeface="Arial" charset="0"/>
        </a:defRPr>
      </a:lvl2pPr>
      <a:lvl3pPr algn="l" rtl="0" eaLnBrk="1" fontAlgn="base" hangingPunct="1">
        <a:spcBef>
          <a:spcPct val="0"/>
        </a:spcBef>
        <a:spcAft>
          <a:spcPct val="0"/>
        </a:spcAft>
        <a:defRPr sz="3200" b="1">
          <a:solidFill>
            <a:srgbClr val="445188"/>
          </a:solidFill>
          <a:latin typeface="Arial" charset="0"/>
        </a:defRPr>
      </a:lvl3pPr>
      <a:lvl4pPr algn="l" rtl="0" eaLnBrk="1" fontAlgn="base" hangingPunct="1">
        <a:spcBef>
          <a:spcPct val="0"/>
        </a:spcBef>
        <a:spcAft>
          <a:spcPct val="0"/>
        </a:spcAft>
        <a:defRPr sz="3200" b="1">
          <a:solidFill>
            <a:srgbClr val="445188"/>
          </a:solidFill>
          <a:latin typeface="Arial" charset="0"/>
        </a:defRPr>
      </a:lvl4pPr>
      <a:lvl5pPr algn="l" rtl="0" eaLnBrk="1" fontAlgn="base" hangingPunct="1">
        <a:spcBef>
          <a:spcPct val="0"/>
        </a:spcBef>
        <a:spcAft>
          <a:spcPct val="0"/>
        </a:spcAft>
        <a:defRPr sz="3200" b="1">
          <a:solidFill>
            <a:srgbClr val="445188"/>
          </a:solidFill>
          <a:latin typeface="Arial" charset="0"/>
        </a:defRPr>
      </a:lvl5pPr>
      <a:lvl6pPr marL="457200" algn="l" rtl="0" eaLnBrk="1" fontAlgn="base" hangingPunct="1">
        <a:spcBef>
          <a:spcPct val="0"/>
        </a:spcBef>
        <a:spcAft>
          <a:spcPct val="0"/>
        </a:spcAft>
        <a:defRPr sz="3200" b="1">
          <a:solidFill>
            <a:srgbClr val="445188"/>
          </a:solidFill>
          <a:latin typeface="Arial" charset="0"/>
        </a:defRPr>
      </a:lvl6pPr>
      <a:lvl7pPr marL="914400" algn="l" rtl="0" eaLnBrk="1" fontAlgn="base" hangingPunct="1">
        <a:spcBef>
          <a:spcPct val="0"/>
        </a:spcBef>
        <a:spcAft>
          <a:spcPct val="0"/>
        </a:spcAft>
        <a:defRPr sz="3200" b="1">
          <a:solidFill>
            <a:srgbClr val="445188"/>
          </a:solidFill>
          <a:latin typeface="Arial" charset="0"/>
        </a:defRPr>
      </a:lvl7pPr>
      <a:lvl8pPr marL="1371600" algn="l" rtl="0" eaLnBrk="1" fontAlgn="base" hangingPunct="1">
        <a:spcBef>
          <a:spcPct val="0"/>
        </a:spcBef>
        <a:spcAft>
          <a:spcPct val="0"/>
        </a:spcAft>
        <a:defRPr sz="3200" b="1">
          <a:solidFill>
            <a:srgbClr val="445188"/>
          </a:solidFill>
          <a:latin typeface="Arial" charset="0"/>
        </a:defRPr>
      </a:lvl8pPr>
      <a:lvl9pPr marL="1828800" algn="l" rtl="0" eaLnBrk="1" fontAlgn="base" hangingPunct="1">
        <a:spcBef>
          <a:spcPct val="0"/>
        </a:spcBef>
        <a:spcAft>
          <a:spcPct val="0"/>
        </a:spcAft>
        <a:defRPr sz="3200" b="1">
          <a:solidFill>
            <a:srgbClr val="445188"/>
          </a:solidFill>
          <a:latin typeface="Arial" charset="0"/>
        </a:defRPr>
      </a:lvl9pPr>
    </p:titleStyle>
    <p:bodyStyle>
      <a:lvl1pPr marL="457200" indent="-457200" algn="l" rtl="0" eaLnBrk="1" fontAlgn="base" hangingPunct="1">
        <a:spcBef>
          <a:spcPct val="20000"/>
        </a:spcBef>
        <a:spcAft>
          <a:spcPct val="0"/>
        </a:spcAft>
        <a:buClr>
          <a:schemeClr val="accent1"/>
        </a:buClr>
        <a:buFont typeface="Wingdings" pitchFamily="2" charset="2"/>
        <a:buChar char="§"/>
        <a:defRPr sz="2400" baseline="0">
          <a:solidFill>
            <a:schemeClr val="accent6"/>
          </a:solidFill>
          <a:latin typeface="Arial" pitchFamily="34" charset="0"/>
          <a:ea typeface="+mn-ea"/>
          <a:cs typeface="+mn-cs"/>
        </a:defRPr>
      </a:lvl1pPr>
      <a:lvl2pPr marL="800100" indent="-342900" algn="l" rtl="0" eaLnBrk="1" fontAlgn="base" hangingPunct="1">
        <a:spcBef>
          <a:spcPct val="20000"/>
        </a:spcBef>
        <a:spcAft>
          <a:spcPct val="0"/>
        </a:spcAft>
        <a:buClr>
          <a:schemeClr val="accent1"/>
        </a:buClr>
        <a:buFont typeface="Wingdings" pitchFamily="2" charset="2"/>
        <a:buChar char="§"/>
        <a:defRPr sz="2000" baseline="0">
          <a:solidFill>
            <a:schemeClr val="accent6"/>
          </a:solidFill>
          <a:latin typeface="Arial" pitchFamily="34" charset="0"/>
        </a:defRPr>
      </a:lvl2pPr>
      <a:lvl3pPr marL="1200150" indent="-285750" algn="l" rtl="0" eaLnBrk="1" fontAlgn="base" hangingPunct="1">
        <a:spcBef>
          <a:spcPct val="20000"/>
        </a:spcBef>
        <a:spcAft>
          <a:spcPct val="0"/>
        </a:spcAft>
        <a:buClr>
          <a:schemeClr val="accent1"/>
        </a:buClr>
        <a:buFont typeface="Wingdings" pitchFamily="2" charset="2"/>
        <a:buChar char="§"/>
        <a:defRPr baseline="0">
          <a:solidFill>
            <a:schemeClr val="accent6"/>
          </a:solidFill>
          <a:latin typeface="Arial" pitchFamily="34" charset="0"/>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peerj.com/preprints/1.pdf"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databib.org/" TargetMode="External"/><Relationship Id="rId7" Type="http://schemas.openxmlformats.org/officeDocument/2006/relationships/hyperlink" Target="http://metajnl.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dcc.ac.uk/resources/how-guides/cite-datasets" TargetMode="External"/><Relationship Id="rId5" Type="http://schemas.openxmlformats.org/officeDocument/2006/relationships/hyperlink" Target="http://www.dcc.ac.uk/resources/how-guides/license-research-data" TargetMode="External"/><Relationship Id="rId4" Type="http://schemas.openxmlformats.org/officeDocument/2006/relationships/hyperlink" Target="http://www.re3data.or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dcc.ac.uk/resourc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rcuk.ac.uk/research/Pages/DataPolic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dcc.ac.uk/resources/policy-and-legal/%20overview-funders-data-polici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epsrc.ac.uk/about/standards/researchdata/Pages/expectations.asp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rcuk.ac.uk/research/Pages/DataPolicy.aspx"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484784"/>
            <a:ext cx="7632848" cy="2016224"/>
          </a:xfrm>
        </p:spPr>
        <p:txBody>
          <a:bodyPr/>
          <a:lstStyle/>
          <a:p>
            <a:r>
              <a:rPr lang="en-GB" sz="4800" dirty="0" smtClean="0">
                <a:solidFill>
                  <a:schemeClr val="accent6"/>
                </a:solidFill>
                <a:latin typeface="Calibri" pitchFamily="34" charset="0"/>
                <a:cs typeface="Calibri" pitchFamily="34" charset="0"/>
              </a:rPr>
              <a:t>Introduction to </a:t>
            </a:r>
            <a:r>
              <a:rPr lang="en-GB" sz="4800" dirty="0">
                <a:latin typeface="Calibri" pitchFamily="34" charset="0"/>
                <a:cs typeface="Calibri" pitchFamily="34" charset="0"/>
              </a:rPr>
              <a:t>Data Sharing </a:t>
            </a:r>
            <a:r>
              <a:rPr lang="en-GB" sz="4800" dirty="0" smtClean="0">
                <a:latin typeface="Calibri" pitchFamily="34" charset="0"/>
                <a:cs typeface="Calibri" pitchFamily="34" charset="0"/>
              </a:rPr>
              <a:t>and Data </a:t>
            </a:r>
            <a:r>
              <a:rPr lang="en-GB" sz="4800" dirty="0" smtClean="0">
                <a:solidFill>
                  <a:schemeClr val="accent6"/>
                </a:solidFill>
                <a:latin typeface="Calibri" pitchFamily="34" charset="0"/>
                <a:cs typeface="Calibri" pitchFamily="34" charset="0"/>
              </a:rPr>
              <a:t>Management Planning</a:t>
            </a:r>
            <a:br>
              <a:rPr lang="en-GB" sz="4800" dirty="0" smtClean="0">
                <a:solidFill>
                  <a:schemeClr val="accent6"/>
                </a:solidFill>
                <a:latin typeface="Calibri" pitchFamily="34" charset="0"/>
                <a:cs typeface="Calibri" pitchFamily="34" charset="0"/>
              </a:rPr>
            </a:br>
            <a:endParaRPr lang="en-GB" sz="4800" dirty="0">
              <a:solidFill>
                <a:schemeClr val="accent6"/>
              </a:solidFill>
              <a:latin typeface="Calibri" pitchFamily="34" charset="0"/>
              <a:cs typeface="Calibri" pitchFamily="34" charset="0"/>
            </a:endParaRPr>
          </a:p>
        </p:txBody>
      </p:sp>
      <p:sp>
        <p:nvSpPr>
          <p:cNvPr id="3" name="Subtitle 2"/>
          <p:cNvSpPr>
            <a:spLocks noGrp="1"/>
          </p:cNvSpPr>
          <p:nvPr>
            <p:ph type="subTitle" idx="1"/>
          </p:nvPr>
        </p:nvSpPr>
        <p:spPr>
          <a:xfrm>
            <a:off x="395536" y="3573016"/>
            <a:ext cx="8381291" cy="1438672"/>
          </a:xfrm>
        </p:spPr>
        <p:txBody>
          <a:bodyPr/>
          <a:lstStyle/>
          <a:p>
            <a:pPr algn="ctr"/>
            <a:r>
              <a:rPr lang="en-GB" sz="2400" dirty="0" smtClean="0">
                <a:solidFill>
                  <a:schemeClr val="accent2"/>
                </a:solidFill>
                <a:cs typeface="Calibri" pitchFamily="34" charset="0"/>
              </a:rPr>
              <a:t>Joy Davidson </a:t>
            </a:r>
          </a:p>
          <a:p>
            <a:pPr algn="ctr"/>
            <a:r>
              <a:rPr lang="en-GB" sz="2400" dirty="0" smtClean="0">
                <a:solidFill>
                  <a:schemeClr val="accent2"/>
                </a:solidFill>
                <a:cs typeface="Calibri" pitchFamily="34" charset="0"/>
              </a:rPr>
              <a:t>Digital Curation Centre</a:t>
            </a:r>
          </a:p>
          <a:p>
            <a:pPr algn="ctr"/>
            <a:endParaRPr lang="en-GB" sz="2400" dirty="0">
              <a:latin typeface="Calibri" pitchFamily="34" charset="0"/>
              <a:cs typeface="Calibri" pitchFamily="34" charset="0"/>
            </a:endParaRPr>
          </a:p>
        </p:txBody>
      </p:sp>
      <p:pic>
        <p:nvPicPr>
          <p:cNvPr id="4" name="Picture 7" descr="DCC_logo.GIF"/>
          <p:cNvPicPr>
            <a:picLocks noChangeAspect="1"/>
          </p:cNvPicPr>
          <p:nvPr/>
        </p:nvPicPr>
        <p:blipFill>
          <a:blip r:embed="rId3" cstate="print"/>
          <a:srcRect/>
          <a:stretch>
            <a:fillRect/>
          </a:stretch>
        </p:blipFill>
        <p:spPr bwMode="auto">
          <a:xfrm>
            <a:off x="179512" y="6021288"/>
            <a:ext cx="3160535" cy="658775"/>
          </a:xfrm>
          <a:prstGeom prst="rect">
            <a:avLst/>
          </a:prstGeom>
          <a:noFill/>
          <a:ln w="9525">
            <a:noFill/>
            <a:miter lim="800000"/>
            <a:headEnd/>
            <a:tailEnd/>
          </a:ln>
        </p:spPr>
      </p:pic>
      <p:pic>
        <p:nvPicPr>
          <p:cNvPr id="6" name="Picture 3"/>
          <p:cNvPicPr>
            <a:picLocks noChangeAspect="1" noChangeArrowheads="1"/>
          </p:cNvPicPr>
          <p:nvPr/>
        </p:nvPicPr>
        <p:blipFill>
          <a:blip r:embed="rId4" cstate="print"/>
          <a:srcRect/>
          <a:stretch>
            <a:fillRect/>
          </a:stretch>
        </p:blipFill>
        <p:spPr bwMode="auto">
          <a:xfrm>
            <a:off x="7308304" y="6165304"/>
            <a:ext cx="1578243" cy="5528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BENEFITS</a:t>
            </a:r>
            <a:br>
              <a:rPr lang="en-GB" dirty="0"/>
            </a:br>
            <a:endParaRPr lang="en-GB" dirty="0"/>
          </a:p>
        </p:txBody>
      </p:sp>
      <p:sp>
        <p:nvSpPr>
          <p:cNvPr id="8" name="Content Placeholder 7"/>
          <p:cNvSpPr>
            <a:spLocks noGrp="1"/>
          </p:cNvSpPr>
          <p:nvPr>
            <p:ph sz="half" idx="1"/>
          </p:nvPr>
        </p:nvSpPr>
        <p:spPr>
          <a:xfrm>
            <a:off x="1259632" y="1412776"/>
            <a:ext cx="7128792" cy="4574723"/>
          </a:xfrm>
        </p:spPr>
        <p:txBody>
          <a:bodyPr/>
          <a:lstStyle/>
          <a:p>
            <a:pPr>
              <a:buSzPct val="100000"/>
            </a:pPr>
            <a:r>
              <a:rPr lang="en-GB" sz="2400" dirty="0" smtClean="0"/>
              <a:t>Avoid duplication</a:t>
            </a:r>
          </a:p>
          <a:p>
            <a:pPr>
              <a:buSzPct val="100000"/>
            </a:pPr>
            <a:r>
              <a:rPr lang="en-GB" sz="2400" dirty="0" smtClean="0"/>
              <a:t>Scientific integrity</a:t>
            </a:r>
          </a:p>
          <a:p>
            <a:pPr>
              <a:buSzPct val="100000"/>
            </a:pPr>
            <a:r>
              <a:rPr lang="en-GB" sz="2400" dirty="0" smtClean="0"/>
              <a:t>More collaboration</a:t>
            </a:r>
          </a:p>
          <a:p>
            <a:pPr>
              <a:buSzPct val="100000"/>
            </a:pPr>
            <a:r>
              <a:rPr lang="en-GB" sz="2400" dirty="0" smtClean="0"/>
              <a:t>Better research</a:t>
            </a:r>
            <a:endParaRPr lang="en-GB" sz="2400" dirty="0"/>
          </a:p>
          <a:p>
            <a:pPr>
              <a:buSzPct val="100000"/>
            </a:pPr>
            <a:r>
              <a:rPr lang="en-GB" sz="2400" dirty="0"/>
              <a:t>Increased </a:t>
            </a:r>
            <a:r>
              <a:rPr lang="en-GB" sz="2400" dirty="0" smtClean="0"/>
              <a:t>citation</a:t>
            </a:r>
          </a:p>
          <a:p>
            <a:pPr>
              <a:buNone/>
            </a:pPr>
            <a:r>
              <a:rPr lang="en-GB" sz="2000" dirty="0" smtClean="0">
                <a:cs typeface="Times New Roman" pitchFamily="18" charset="0"/>
              </a:rPr>
              <a:t>       </a:t>
            </a:r>
          </a:p>
          <a:p>
            <a:pPr>
              <a:buNone/>
            </a:pPr>
            <a:r>
              <a:rPr lang="en-GB" sz="2000" dirty="0" smtClean="0">
                <a:cs typeface="Times New Roman" pitchFamily="18" charset="0"/>
              </a:rPr>
              <a:t>   9-30% increase shown in study</a:t>
            </a:r>
            <a:endParaRPr lang="en-GB" sz="1800" dirty="0" smtClean="0">
              <a:cs typeface="Times New Roman" pitchFamily="18" charset="0"/>
            </a:endParaRPr>
          </a:p>
          <a:p>
            <a:pPr algn="r">
              <a:buNone/>
            </a:pPr>
            <a:r>
              <a:rPr lang="en-GB" sz="1800" dirty="0" smtClean="0">
                <a:cs typeface="Times New Roman" pitchFamily="18" charset="0"/>
              </a:rPr>
              <a:t>(</a:t>
            </a:r>
            <a:r>
              <a:rPr lang="en-GB" sz="1800" dirty="0" err="1"/>
              <a:t>Piwowar</a:t>
            </a:r>
            <a:r>
              <a:rPr lang="en-GB" sz="1800" dirty="0"/>
              <a:t> H. and Vision T.J 2013 </a:t>
            </a:r>
            <a:r>
              <a:rPr lang="en-GB" sz="1800" dirty="0" smtClean="0">
                <a:cs typeface="Times New Roman" pitchFamily="18" charset="0"/>
              </a:rPr>
              <a:t>, </a:t>
            </a:r>
            <a:r>
              <a:rPr lang="en-GB" sz="1800" u="sng" dirty="0">
                <a:hlinkClick r:id="rId3"/>
              </a:rPr>
              <a:t>https://</a:t>
            </a:r>
            <a:r>
              <a:rPr lang="en-GB" sz="1800" u="sng" dirty="0" smtClean="0">
                <a:hlinkClick r:id="rId3"/>
              </a:rPr>
              <a:t>peerj.com/preprints/1.pdf</a:t>
            </a:r>
            <a:r>
              <a:rPr lang="en-GB" sz="2000" dirty="0" smtClean="0">
                <a:cs typeface="Times New Roman" pitchFamily="18" charset="0"/>
              </a:rPr>
              <a:t>)</a:t>
            </a:r>
            <a:endParaRPr lang="en-GB" sz="2000" dirty="0">
              <a:cs typeface="Times New Roman" pitchFamily="18" charset="0"/>
            </a:endParaRPr>
          </a:p>
          <a:p>
            <a:pPr>
              <a:buNone/>
            </a:pPr>
            <a:endParaRPr lang="en-GB" dirty="0"/>
          </a:p>
        </p:txBody>
      </p:sp>
      <p:pic>
        <p:nvPicPr>
          <p:cNvPr id="11" name="Picture 2" descr="C:\Documents and Settings\librep\Local Settings\Temporary Internet Files\Content.IE5\WCKXAQGN\MC900432527[1].png"/>
          <p:cNvPicPr>
            <a:picLocks noChangeAspect="1" noChangeArrowheads="1"/>
          </p:cNvPicPr>
          <p:nvPr/>
        </p:nvPicPr>
        <p:blipFill>
          <a:blip r:embed="rId4" cstate="print"/>
          <a:srcRect/>
          <a:stretch>
            <a:fillRect/>
          </a:stretch>
        </p:blipFill>
        <p:spPr bwMode="auto">
          <a:xfrm>
            <a:off x="755576" y="3804270"/>
            <a:ext cx="720080" cy="720080"/>
          </a:xfrm>
          <a:prstGeom prst="rect">
            <a:avLst/>
          </a:prstGeom>
          <a:noFill/>
        </p:spPr>
      </p:pic>
    </p:spTree>
    <p:extLst>
      <p:ext uri="{BB962C8B-B14F-4D97-AF65-F5344CB8AC3E}">
        <p14:creationId xmlns:p14="http://schemas.microsoft.com/office/powerpoint/2010/main" val="213971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435280" cy="1371600"/>
          </a:xfrm>
        </p:spPr>
        <p:txBody>
          <a:bodyPr/>
          <a:lstStyle/>
          <a:p>
            <a:r>
              <a:rPr lang="en-GB" dirty="0" smtClean="0"/>
              <a:t>Managing restrictions on sharing</a:t>
            </a:r>
            <a:endParaRPr lang="en-GB" dirty="0"/>
          </a:p>
        </p:txBody>
      </p:sp>
      <p:sp>
        <p:nvSpPr>
          <p:cNvPr id="3" name="Subtitle 2"/>
          <p:cNvSpPr>
            <a:spLocks noGrp="1"/>
          </p:cNvSpPr>
          <p:nvPr>
            <p:ph idx="1"/>
          </p:nvPr>
        </p:nvSpPr>
        <p:spPr>
          <a:xfrm>
            <a:off x="355600" y="1665288"/>
            <a:ext cx="8429625" cy="4845538"/>
          </a:xfrm>
        </p:spPr>
        <p:txBody>
          <a:bodyPr/>
          <a:lstStyle/>
          <a:p>
            <a:pPr lvl="1">
              <a:spcAft>
                <a:spcPts val="0"/>
              </a:spcAft>
              <a:buNone/>
            </a:pPr>
            <a:r>
              <a:rPr lang="en-GB" sz="2400" b="1" dirty="0" smtClean="0"/>
              <a:t>Ethics</a:t>
            </a:r>
          </a:p>
          <a:p>
            <a:pPr lvl="1">
              <a:spcAft>
                <a:spcPts val="0"/>
              </a:spcAft>
              <a:buNone/>
            </a:pPr>
            <a:r>
              <a:rPr lang="en-GB" dirty="0" smtClean="0"/>
              <a:t>Balance data protection with data sharing</a:t>
            </a:r>
          </a:p>
          <a:p>
            <a:pPr lvl="1">
              <a:spcAft>
                <a:spcPts val="0"/>
              </a:spcAft>
              <a:buFont typeface="Wingdings" pitchFamily="2" charset="2"/>
              <a:buChar char="n"/>
            </a:pPr>
            <a:r>
              <a:rPr lang="en-GB" dirty="0" smtClean="0"/>
              <a:t>Informed consent – cover current </a:t>
            </a:r>
            <a:r>
              <a:rPr lang="en-GB" b="1" i="1" dirty="0" smtClean="0"/>
              <a:t>and</a:t>
            </a:r>
            <a:r>
              <a:rPr lang="en-GB" dirty="0" smtClean="0"/>
              <a:t> future use</a:t>
            </a:r>
          </a:p>
          <a:p>
            <a:pPr lvl="1">
              <a:spcAft>
                <a:spcPts val="0"/>
              </a:spcAft>
              <a:buFont typeface="Wingdings" pitchFamily="2" charset="2"/>
              <a:buChar char="n"/>
            </a:pPr>
            <a:r>
              <a:rPr lang="en-GB" dirty="0" smtClean="0"/>
              <a:t>Confidentiality – is anonymisation appropriate?</a:t>
            </a:r>
          </a:p>
          <a:p>
            <a:pPr lvl="1">
              <a:spcAft>
                <a:spcPts val="0"/>
              </a:spcAft>
              <a:buFont typeface="Wingdings" pitchFamily="2" charset="2"/>
              <a:buChar char="n"/>
            </a:pPr>
            <a:r>
              <a:rPr lang="en-GB" dirty="0" smtClean="0"/>
              <a:t>Access control – who, what, when?</a:t>
            </a:r>
          </a:p>
          <a:p>
            <a:pPr lvl="1">
              <a:spcAft>
                <a:spcPts val="0"/>
              </a:spcAft>
              <a:buNone/>
            </a:pPr>
            <a:endParaRPr lang="en-GB" sz="2800" dirty="0" smtClean="0"/>
          </a:p>
          <a:p>
            <a:pPr lvl="1">
              <a:spcAft>
                <a:spcPts val="0"/>
              </a:spcAft>
              <a:buNone/>
            </a:pPr>
            <a:r>
              <a:rPr lang="en-GB" sz="2400" b="1" dirty="0" smtClean="0"/>
              <a:t>IPR</a:t>
            </a:r>
            <a:endParaRPr lang="en-GB" sz="2400" dirty="0" smtClean="0"/>
          </a:p>
          <a:p>
            <a:pPr lvl="1">
              <a:spcAft>
                <a:spcPts val="0"/>
              </a:spcAft>
              <a:buFont typeface="Wingdings" pitchFamily="2" charset="2"/>
              <a:buChar char="n"/>
            </a:pPr>
            <a:r>
              <a:rPr lang="en-GB" dirty="0"/>
              <a:t>Clarify copyright before research starts</a:t>
            </a:r>
          </a:p>
          <a:p>
            <a:pPr lvl="1">
              <a:spcAft>
                <a:spcPts val="0"/>
              </a:spcAft>
              <a:buFont typeface="Wingdings" pitchFamily="2" charset="2"/>
              <a:buChar char="n"/>
            </a:pPr>
            <a:r>
              <a:rPr lang="en-GB" dirty="0"/>
              <a:t>Consider </a:t>
            </a:r>
            <a:r>
              <a:rPr lang="en-GB" dirty="0" smtClean="0"/>
              <a:t>licensing options e.g. Creative Commons</a:t>
            </a:r>
          </a:p>
          <a:p>
            <a:pPr lvl="1">
              <a:spcAft>
                <a:spcPts val="0"/>
              </a:spcAft>
              <a:buNone/>
            </a:pPr>
            <a:endParaRPr lang="en-GB" sz="2800" dirty="0" smtClean="0"/>
          </a:p>
          <a:p>
            <a:pPr lvl="1">
              <a:spcAft>
                <a:spcPts val="0"/>
              </a:spcAft>
              <a:buNone/>
            </a:pPr>
            <a:endParaRPr lang="en-GB" sz="2800" dirty="0" smtClean="0"/>
          </a:p>
          <a:p>
            <a:pPr lvl="1">
              <a:buNone/>
            </a:pPr>
            <a:endParaRPr lang="en-GB" dirty="0" smtClean="0">
              <a:solidFill>
                <a:schemeClr val="tx1">
                  <a:lumMod val="50000"/>
                  <a:lumOff val="50000"/>
                </a:schemeClr>
              </a:solidFill>
            </a:endParaRPr>
          </a:p>
        </p:txBody>
      </p:sp>
    </p:spTree>
    <p:extLst>
      <p:ext uri="{BB962C8B-B14F-4D97-AF65-F5344CB8AC3E}">
        <p14:creationId xmlns:p14="http://schemas.microsoft.com/office/powerpoint/2010/main" val="3621821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0648"/>
            <a:ext cx="9144000" cy="648072"/>
          </a:xfrm>
        </p:spPr>
        <p:txBody>
          <a:bodyPr/>
          <a:lstStyle/>
          <a:p>
            <a:r>
              <a:rPr lang="en-GB" dirty="0" smtClean="0"/>
              <a:t>How to share research data</a:t>
            </a:r>
            <a:endParaRPr lang="en-GB" dirty="0"/>
          </a:p>
        </p:txBody>
      </p:sp>
      <p:sp>
        <p:nvSpPr>
          <p:cNvPr id="3" name="Content Placeholder 2"/>
          <p:cNvSpPr>
            <a:spLocks noGrp="1"/>
          </p:cNvSpPr>
          <p:nvPr>
            <p:ph idx="1"/>
          </p:nvPr>
        </p:nvSpPr>
        <p:spPr>
          <a:xfrm>
            <a:off x="251520" y="1124744"/>
            <a:ext cx="8640960" cy="5589240"/>
          </a:xfrm>
        </p:spPr>
        <p:txBody>
          <a:bodyPr/>
          <a:lstStyle/>
          <a:p>
            <a:pPr>
              <a:spcAft>
                <a:spcPts val="0"/>
              </a:spcAft>
            </a:pPr>
            <a:r>
              <a:rPr lang="en-GB" dirty="0" smtClean="0"/>
              <a:t>Use appropriate repositories and data catalogues</a:t>
            </a:r>
          </a:p>
          <a:p>
            <a:pPr lvl="1">
              <a:spcAft>
                <a:spcPts val="480"/>
              </a:spcAft>
            </a:pPr>
            <a:r>
              <a:rPr lang="en-GB" dirty="0" smtClean="0">
                <a:hlinkClick r:id="rId3"/>
              </a:rPr>
              <a:t>http://databib.org</a:t>
            </a:r>
            <a:endParaRPr lang="en-GB" dirty="0" smtClean="0"/>
          </a:p>
          <a:p>
            <a:pPr lvl="1">
              <a:spcAft>
                <a:spcPts val="480"/>
              </a:spcAft>
            </a:pPr>
            <a:r>
              <a:rPr lang="en-GB" dirty="0">
                <a:hlinkClick r:id="rId4"/>
              </a:rPr>
              <a:t>http://www.re3data.org</a:t>
            </a:r>
            <a:r>
              <a:rPr lang="en-GB" dirty="0" smtClean="0">
                <a:hlinkClick r:id="rId4"/>
              </a:rPr>
              <a:t>/</a:t>
            </a:r>
            <a:endParaRPr lang="en-GB" dirty="0" smtClean="0"/>
          </a:p>
          <a:p>
            <a:pPr lvl="1">
              <a:spcAft>
                <a:spcPts val="480"/>
              </a:spcAft>
            </a:pPr>
            <a:r>
              <a:rPr lang="en-GB" dirty="0" err="1" smtClean="0"/>
              <a:t>Jisc</a:t>
            </a:r>
            <a:r>
              <a:rPr lang="en-GB" dirty="0" smtClean="0"/>
              <a:t>/DCC research data registry (coming soon!)  </a:t>
            </a:r>
          </a:p>
          <a:p>
            <a:pPr>
              <a:spcAft>
                <a:spcPts val="0"/>
              </a:spcAft>
            </a:pPr>
            <a:endParaRPr lang="en-GB" sz="2000" dirty="0" smtClean="0"/>
          </a:p>
          <a:p>
            <a:pPr>
              <a:spcAft>
                <a:spcPts val="0"/>
              </a:spcAft>
            </a:pPr>
            <a:r>
              <a:rPr lang="en-GB" dirty="0" smtClean="0"/>
              <a:t>License the data so it is clear how it can be reused</a:t>
            </a:r>
          </a:p>
          <a:p>
            <a:pPr lvl="1">
              <a:spcAft>
                <a:spcPts val="3000"/>
              </a:spcAft>
            </a:pPr>
            <a:r>
              <a:rPr lang="en-GB" dirty="0" smtClean="0">
                <a:hlinkClick r:id="rId5"/>
              </a:rPr>
              <a:t>www.dcc.ac.uk/resources/how-guides/license-research-data</a:t>
            </a:r>
            <a:r>
              <a:rPr lang="en-GB" dirty="0" smtClean="0"/>
              <a:t> </a:t>
            </a:r>
          </a:p>
          <a:p>
            <a:pPr>
              <a:spcAft>
                <a:spcPts val="0"/>
              </a:spcAft>
            </a:pPr>
            <a:r>
              <a:rPr lang="en-GB" dirty="0" smtClean="0"/>
              <a:t>Make sure it’s clear how to cite the data</a:t>
            </a:r>
          </a:p>
          <a:p>
            <a:pPr marL="342900" lvl="1" indent="-342900">
              <a:spcAft>
                <a:spcPts val="0"/>
              </a:spcAft>
            </a:pPr>
            <a:r>
              <a:rPr lang="en-GB" dirty="0" smtClean="0">
                <a:hlinkClick r:id="rId6"/>
              </a:rPr>
              <a:t>http://</a:t>
            </a:r>
            <a:r>
              <a:rPr lang="en-GB" dirty="0" err="1" smtClean="0">
                <a:hlinkClick r:id="rId6"/>
              </a:rPr>
              <a:t>www.dcc.ac.uk</a:t>
            </a:r>
            <a:r>
              <a:rPr lang="en-GB" dirty="0" smtClean="0">
                <a:hlinkClick r:id="rId6"/>
              </a:rPr>
              <a:t>/resources/how-guides/cite-datasets</a:t>
            </a:r>
            <a:r>
              <a:rPr lang="en-GB" dirty="0" smtClean="0"/>
              <a:t> </a:t>
            </a:r>
          </a:p>
          <a:p>
            <a:pPr>
              <a:spcAft>
                <a:spcPts val="0"/>
              </a:spcAft>
            </a:pPr>
            <a:endParaRPr lang="en-GB" dirty="0" smtClean="0"/>
          </a:p>
          <a:p>
            <a:pPr>
              <a:spcAft>
                <a:spcPts val="0"/>
              </a:spcAft>
            </a:pPr>
            <a:r>
              <a:rPr lang="en-GB" dirty="0" smtClean="0"/>
              <a:t>Consider publishing a data paper based on your DMP </a:t>
            </a:r>
            <a:r>
              <a:rPr lang="en-GB" sz="2000" dirty="0" err="1" smtClean="0">
                <a:hlinkClick r:id="rId7"/>
              </a:rPr>
              <a:t>http://metajnl.com/</a:t>
            </a:r>
            <a:r>
              <a:rPr lang="en-GB" sz="2000" dirty="0" smtClean="0"/>
              <a:t> </a:t>
            </a:r>
          </a:p>
          <a:p>
            <a:pPr>
              <a:spcAft>
                <a:spcPts val="0"/>
              </a:spcAft>
              <a:buNone/>
            </a:pPr>
            <a:r>
              <a:rPr lang="en-GB" sz="2000" dirty="0" smtClean="0"/>
              <a:t>	</a:t>
            </a:r>
          </a:p>
          <a:p>
            <a:endParaRPr lang="en-GB" dirty="0"/>
          </a:p>
        </p:txBody>
      </p:sp>
    </p:spTree>
    <p:extLst>
      <p:ext uri="{BB962C8B-B14F-4D97-AF65-F5344CB8AC3E}">
        <p14:creationId xmlns:p14="http://schemas.microsoft.com/office/powerpoint/2010/main" val="995380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403648" y="1268760"/>
            <a:ext cx="5832648" cy="914400"/>
          </a:xfrm>
        </p:spPr>
        <p:txBody>
          <a:bodyPr>
            <a:normAutofit/>
          </a:bodyPr>
          <a:lstStyle/>
          <a:p>
            <a:pPr algn="l" eaLnBrk="1" hangingPunct="1"/>
            <a:r>
              <a:rPr lang="en-GB" dirty="0" smtClean="0"/>
              <a:t>Thanks – any questions?</a:t>
            </a:r>
          </a:p>
        </p:txBody>
      </p:sp>
      <p:sp>
        <p:nvSpPr>
          <p:cNvPr id="22531" name="Rectangle 3"/>
          <p:cNvSpPr>
            <a:spLocks noGrp="1" noChangeArrowheads="1"/>
          </p:cNvSpPr>
          <p:nvPr>
            <p:ph idx="1"/>
          </p:nvPr>
        </p:nvSpPr>
        <p:spPr>
          <a:xfrm>
            <a:off x="683568" y="3068960"/>
            <a:ext cx="7128792" cy="3384376"/>
          </a:xfrm>
        </p:spPr>
        <p:txBody>
          <a:bodyPr>
            <a:normAutofit lnSpcReduction="10000"/>
          </a:bodyPr>
          <a:lstStyle/>
          <a:p>
            <a:pPr eaLnBrk="1" hangingPunct="1">
              <a:buFontTx/>
              <a:buNone/>
            </a:pPr>
            <a:endParaRPr lang="en-GB" sz="2400" dirty="0" smtClean="0">
              <a:solidFill>
                <a:srgbClr val="FC6204"/>
              </a:solidFill>
            </a:endParaRPr>
          </a:p>
          <a:p>
            <a:pPr algn="ctr" eaLnBrk="1" hangingPunct="1">
              <a:buFontTx/>
              <a:buNone/>
            </a:pPr>
            <a:r>
              <a:rPr lang="en-GB" sz="2800" dirty="0" smtClean="0"/>
              <a:t>DCC guidance, tools and case studies:</a:t>
            </a:r>
          </a:p>
          <a:p>
            <a:pPr algn="ctr" eaLnBrk="1" hangingPunct="1">
              <a:buFontTx/>
              <a:buNone/>
            </a:pPr>
            <a:r>
              <a:rPr lang="en-GB" sz="2800" dirty="0" smtClean="0">
                <a:hlinkClick r:id="rId3"/>
              </a:rPr>
              <a:t>www.dcc.ac.uk/resources</a:t>
            </a:r>
            <a:endParaRPr lang="en-GB" sz="2800" dirty="0" smtClean="0"/>
          </a:p>
          <a:p>
            <a:pPr algn="ctr" eaLnBrk="1" hangingPunct="1">
              <a:buFontTx/>
              <a:buNone/>
            </a:pPr>
            <a:endParaRPr lang="en-GB" sz="3600" u="sng" dirty="0">
              <a:solidFill>
                <a:srgbClr val="0096E3"/>
              </a:solidFill>
            </a:endParaRPr>
          </a:p>
          <a:p>
            <a:pPr algn="ctr">
              <a:buNone/>
            </a:pPr>
            <a:r>
              <a:rPr lang="en-GB" sz="2800" dirty="0"/>
              <a:t>Follow us on </a:t>
            </a:r>
            <a:r>
              <a:rPr lang="en-GB" sz="2800" dirty="0" smtClean="0"/>
              <a:t>twitter:</a:t>
            </a:r>
          </a:p>
          <a:p>
            <a:pPr algn="ctr">
              <a:buNone/>
            </a:pPr>
            <a:r>
              <a:rPr lang="en-GB" sz="2800" dirty="0" smtClean="0"/>
              <a:t> </a:t>
            </a:r>
            <a:r>
              <a:rPr lang="en-GB" sz="2800" dirty="0"/>
              <a:t>@digitalcuration and #</a:t>
            </a:r>
            <a:r>
              <a:rPr lang="en-GB" sz="2800" dirty="0" err="1" smtClean="0"/>
              <a:t>ukdcc</a:t>
            </a:r>
            <a:endParaRPr lang="en-GB" sz="2800" dirty="0"/>
          </a:p>
          <a:p>
            <a:pPr eaLnBrk="1" hangingPunct="1">
              <a:buFontTx/>
              <a:buNone/>
            </a:pPr>
            <a:r>
              <a:rPr lang="en-GB" sz="2400" dirty="0" smtClean="0"/>
              <a:t>	</a:t>
            </a:r>
          </a:p>
          <a:p>
            <a:pPr eaLnBrk="1" hangingPunct="1">
              <a:buFontTx/>
              <a:buNone/>
            </a:pPr>
            <a:endParaRPr lang="en-GB" sz="2000" dirty="0" smtClean="0"/>
          </a:p>
          <a:p>
            <a:pPr eaLnBrk="1" hangingPunct="1">
              <a:buFontTx/>
              <a:buNone/>
            </a:pPr>
            <a:endParaRPr lang="en-GB" sz="2400" dirty="0" smtClean="0"/>
          </a:p>
        </p:txBody>
      </p:sp>
      <p:pic>
        <p:nvPicPr>
          <p:cNvPr id="4" name="Picture 14"/>
          <p:cNvPicPr>
            <a:picLocks noChangeAspect="1" noChangeArrowheads="1"/>
          </p:cNvPicPr>
          <p:nvPr/>
        </p:nvPicPr>
        <p:blipFill>
          <a:blip r:embed="rId4" cstate="print"/>
          <a:srcRect/>
          <a:stretch>
            <a:fillRect/>
          </a:stretch>
        </p:blipFill>
        <p:spPr bwMode="auto">
          <a:xfrm>
            <a:off x="8101013" y="0"/>
            <a:ext cx="1042987" cy="6858000"/>
          </a:xfrm>
          <a:prstGeom prst="rect">
            <a:avLst/>
          </a:prstGeom>
          <a:noFill/>
          <a:ln w="9525">
            <a:noFill/>
            <a:miter lim="800000"/>
            <a:headEnd/>
            <a:tailEnd/>
          </a:ln>
        </p:spPr>
      </p:pic>
    </p:spTree>
    <p:extLst>
      <p:ext uri="{BB962C8B-B14F-4D97-AF65-F5344CB8AC3E}">
        <p14:creationId xmlns:p14="http://schemas.microsoft.com/office/powerpoint/2010/main" val="1541276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38" y="214313"/>
            <a:ext cx="4521200" cy="6429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147" name="TextBox 4"/>
          <p:cNvSpPr txBox="1">
            <a:spLocks noChangeArrowheads="1"/>
          </p:cNvSpPr>
          <p:nvPr/>
        </p:nvSpPr>
        <p:spPr bwMode="auto">
          <a:xfrm>
            <a:off x="5003800" y="1557338"/>
            <a:ext cx="3671888" cy="357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GB" altLang="en-US" sz="4000" i="1"/>
              <a:t>“Data sets are becoming the new instruments of science”</a:t>
            </a:r>
          </a:p>
          <a:p>
            <a:pPr eaLnBrk="1" hangingPunct="1">
              <a:spcBef>
                <a:spcPct val="0"/>
              </a:spcBef>
              <a:buFontTx/>
              <a:buNone/>
            </a:pPr>
            <a:endParaRPr lang="en-GB" altLang="en-US" sz="4800" i="1"/>
          </a:p>
          <a:p>
            <a:pPr eaLnBrk="1" hangingPunct="1">
              <a:spcBef>
                <a:spcPct val="0"/>
              </a:spcBef>
              <a:buFontTx/>
              <a:buNone/>
            </a:pPr>
            <a:r>
              <a:rPr lang="en-GB" altLang="en-US" sz="1800"/>
              <a:t>Dan Atkins, University of Michigan</a:t>
            </a:r>
          </a:p>
        </p:txBody>
      </p:sp>
    </p:spTree>
    <p:extLst>
      <p:ext uri="{BB962C8B-B14F-4D97-AF65-F5344CB8AC3E}">
        <p14:creationId xmlns:p14="http://schemas.microsoft.com/office/powerpoint/2010/main" val="2162887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5083443" cy="646331"/>
          </a:xfrm>
          <a:prstGeom prst="rect">
            <a:avLst/>
          </a:prstGeom>
          <a:noFill/>
        </p:spPr>
        <p:txBody>
          <a:bodyPr wrap="none" rtlCol="0">
            <a:spAutoFit/>
          </a:bodyPr>
          <a:lstStyle/>
          <a:p>
            <a:r>
              <a:rPr lang="en-GB" sz="3600" dirty="0" smtClean="0"/>
              <a:t>Exceptions to copyright </a:t>
            </a:r>
            <a:endParaRPr lang="en-GB" sz="3600" dirty="0"/>
          </a:p>
        </p:txBody>
      </p:sp>
      <p:sp>
        <p:nvSpPr>
          <p:cNvPr id="3" name="TextBox 2"/>
          <p:cNvSpPr txBox="1"/>
          <p:nvPr/>
        </p:nvSpPr>
        <p:spPr>
          <a:xfrm>
            <a:off x="467544" y="1484784"/>
            <a:ext cx="8136904" cy="4401205"/>
          </a:xfrm>
          <a:prstGeom prst="rect">
            <a:avLst/>
          </a:prstGeom>
          <a:noFill/>
        </p:spPr>
        <p:txBody>
          <a:bodyPr wrap="square" rtlCol="0">
            <a:spAutoFit/>
          </a:bodyPr>
          <a:lstStyle/>
          <a:p>
            <a:pPr algn="ctr"/>
            <a:r>
              <a:rPr lang="en-GB" sz="2000" b="1" dirty="0" smtClean="0"/>
              <a:t>*Reforms </a:t>
            </a:r>
            <a:r>
              <a:rPr lang="en-GB" sz="2000" b="1" dirty="0"/>
              <a:t>to copyright law come into force on 1st </a:t>
            </a:r>
            <a:r>
              <a:rPr lang="en-GB" sz="2000" b="1" dirty="0" smtClean="0"/>
              <a:t>June*</a:t>
            </a:r>
          </a:p>
          <a:p>
            <a:endParaRPr lang="en-GB" sz="2000" dirty="0"/>
          </a:p>
          <a:p>
            <a:r>
              <a:rPr lang="en-GB" sz="2000" dirty="0" smtClean="0"/>
              <a:t>The </a:t>
            </a:r>
            <a:r>
              <a:rPr lang="en-GB" sz="2000" dirty="0"/>
              <a:t>exceptions coming into force today will bring a range of benefits to a wide range of groups</a:t>
            </a:r>
            <a:r>
              <a:rPr lang="en-GB" sz="2000" dirty="0" smtClean="0"/>
              <a:t>:</a:t>
            </a:r>
          </a:p>
          <a:p>
            <a:endParaRPr lang="en-GB" sz="2000" dirty="0"/>
          </a:p>
          <a:p>
            <a:pPr marL="171450" lvl="0" indent="-171450">
              <a:buFont typeface="Arial" panose="020B0604020202020204" pitchFamily="34" charset="0"/>
              <a:buChar char="•"/>
            </a:pPr>
            <a:r>
              <a:rPr lang="en-GB" sz="2000" dirty="0" smtClean="0"/>
              <a:t>Researchers </a:t>
            </a:r>
            <a:r>
              <a:rPr lang="en-GB" sz="2000" dirty="0"/>
              <a:t>will benefit from the introduction of the new text and data mining exception for non-commercial research, as well as the reforms to </a:t>
            </a:r>
            <a:r>
              <a:rPr lang="en-GB" sz="2000" dirty="0" smtClean="0"/>
              <a:t>existing</a:t>
            </a:r>
          </a:p>
          <a:p>
            <a:pPr lvl="0"/>
            <a:endParaRPr lang="en-GB" sz="2000" dirty="0" smtClean="0"/>
          </a:p>
          <a:p>
            <a:pPr marL="171450" lvl="0" indent="-171450">
              <a:buFont typeface="Arial" panose="020B0604020202020204" pitchFamily="34" charset="0"/>
              <a:buChar char="•"/>
            </a:pPr>
            <a:r>
              <a:rPr lang="en-GB" sz="2000" dirty="0" smtClean="0"/>
              <a:t>Libraries</a:t>
            </a:r>
            <a:r>
              <a:rPr lang="en-GB" sz="2000" dirty="0"/>
              <a:t>, archives and museums will now be better able to protect our cultural heritage and preserve their collections. The existing preservation exception has been expanded to cover all types of copyright work, and now applies to museums and galleries as well as libraries and archives. </a:t>
            </a:r>
          </a:p>
        </p:txBody>
      </p:sp>
    </p:spTree>
    <p:extLst>
      <p:ext uri="{BB962C8B-B14F-4D97-AF65-F5344CB8AC3E}">
        <p14:creationId xmlns:p14="http://schemas.microsoft.com/office/powerpoint/2010/main" val="2673832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altLang="en-US" sz="4000" smtClean="0"/>
              <a:t>Funders’ expectations of public access</a:t>
            </a:r>
          </a:p>
        </p:txBody>
      </p:sp>
      <p:sp>
        <p:nvSpPr>
          <p:cNvPr id="15363" name="Content Placeholder 2"/>
          <p:cNvSpPr>
            <a:spLocks noGrp="1"/>
          </p:cNvSpPr>
          <p:nvPr>
            <p:ph idx="1"/>
          </p:nvPr>
        </p:nvSpPr>
        <p:spPr>
          <a:xfrm>
            <a:off x="468313" y="1557338"/>
            <a:ext cx="8229600" cy="4281487"/>
          </a:xfrm>
        </p:spPr>
        <p:txBody>
          <a:bodyPr/>
          <a:lstStyle/>
          <a:p>
            <a:pPr algn="ctr" eaLnBrk="1" hangingPunct="1">
              <a:buFont typeface="Arial" pitchFamily="34" charset="0"/>
              <a:buNone/>
            </a:pPr>
            <a:r>
              <a:rPr lang="en-GB" altLang="en-US" sz="2800" i="1" smtClean="0"/>
              <a:t>“Publicly funded research data are a public good, produced in the public interest, which should be made openly available with as few restrictions as possible in a timely and responsible manner that does not harm intellectual property.”</a:t>
            </a:r>
          </a:p>
          <a:p>
            <a:pPr algn="ctr" eaLnBrk="1" hangingPunct="1">
              <a:buFont typeface="Arial" pitchFamily="34" charset="0"/>
              <a:buNone/>
            </a:pPr>
            <a:endParaRPr lang="en-GB" altLang="en-US" sz="2800" i="1" smtClean="0"/>
          </a:p>
          <a:p>
            <a:pPr algn="r" eaLnBrk="1" hangingPunct="1">
              <a:buFont typeface="Arial" pitchFamily="34" charset="0"/>
              <a:buNone/>
            </a:pPr>
            <a:r>
              <a:rPr lang="en-GB" altLang="en-US" sz="2400" smtClean="0"/>
              <a:t>RCUK Common Principles on Data Policy</a:t>
            </a:r>
          </a:p>
          <a:p>
            <a:pPr algn="r" eaLnBrk="1" hangingPunct="1">
              <a:buFont typeface="Arial" pitchFamily="34" charset="0"/>
              <a:buNone/>
            </a:pPr>
            <a:r>
              <a:rPr lang="en-GB" altLang="en-US" sz="2000" smtClean="0">
                <a:hlinkClick r:id="rId3"/>
              </a:rPr>
              <a:t>http://www.rcuk.ac.uk/research/Pages/DataPolicy.aspx</a:t>
            </a:r>
            <a:r>
              <a:rPr lang="en-GB" altLang="en-US" sz="2000" smtClean="0"/>
              <a:t> </a:t>
            </a:r>
          </a:p>
        </p:txBody>
      </p:sp>
      <p:pic>
        <p:nvPicPr>
          <p:cNvPr id="15364" name="Picture 2" descr="Research Councils UK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8788" y="5811838"/>
            <a:ext cx="3425825"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08328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GB" altLang="en-US" dirty="0" smtClean="0"/>
              <a:t>Research funder data policies</a:t>
            </a:r>
          </a:p>
        </p:txBody>
      </p:sp>
      <p:pic>
        <p:nvPicPr>
          <p:cNvPr id="16387" name="Content Placeholder 3" descr="Policy-table.PN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495300" y="1772816"/>
            <a:ext cx="7939087" cy="3937000"/>
          </a:xfrm>
          <a:ln>
            <a:solidFill>
              <a:schemeClr val="bg1"/>
            </a:solidFill>
          </a:ln>
        </p:spPr>
      </p:pic>
      <p:sp>
        <p:nvSpPr>
          <p:cNvPr id="16388" name="Rectangle 4"/>
          <p:cNvSpPr>
            <a:spLocks noChangeArrowheads="1"/>
          </p:cNvSpPr>
          <p:nvPr/>
        </p:nvSpPr>
        <p:spPr bwMode="auto">
          <a:xfrm>
            <a:off x="468313" y="5949950"/>
            <a:ext cx="799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GB" altLang="en-US" sz="2000" dirty="0" err="1">
                <a:hlinkClick r:id="rId4"/>
              </a:rPr>
              <a:t>www.dcc.ac.uk</a:t>
            </a:r>
            <a:r>
              <a:rPr lang="en-GB" altLang="en-US" sz="2000" dirty="0">
                <a:hlinkClick r:id="rId4"/>
              </a:rPr>
              <a:t>/resources/policy-and-legal/ overview-funders-data-policies</a:t>
            </a:r>
            <a:endParaRPr lang="en-GB" altLang="en-US" sz="2000" dirty="0"/>
          </a:p>
        </p:txBody>
      </p:sp>
      <p:sp>
        <p:nvSpPr>
          <p:cNvPr id="8" name="Oval 7"/>
          <p:cNvSpPr/>
          <p:nvPr/>
        </p:nvSpPr>
        <p:spPr bwMode="auto">
          <a:xfrm>
            <a:off x="2204120" y="1925216"/>
            <a:ext cx="720080" cy="4032448"/>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Tx/>
              <a:buSzTx/>
              <a:buFontTx/>
              <a:buNone/>
              <a:tabLst/>
            </a:pPr>
            <a:endParaRPr kumimoji="0" lang="en-GB" sz="1800" b="0" i="0" u="none" strike="noStrike" cap="none" normalizeH="0" baseline="0" smtClean="0">
              <a:ln>
                <a:noFill/>
              </a:ln>
              <a:solidFill>
                <a:srgbClr val="FE9914"/>
              </a:solidFill>
              <a:effectLst/>
              <a:latin typeface="Arial" charset="0"/>
            </a:endParaRPr>
          </a:p>
        </p:txBody>
      </p:sp>
      <p:sp>
        <p:nvSpPr>
          <p:cNvPr id="9" name="Oval 8"/>
          <p:cNvSpPr/>
          <p:nvPr/>
        </p:nvSpPr>
        <p:spPr bwMode="auto">
          <a:xfrm>
            <a:off x="2699792" y="1925216"/>
            <a:ext cx="1656184" cy="4032448"/>
          </a:xfrm>
          <a:prstGeom prst="ellipse">
            <a:avLst/>
          </a:prstGeom>
          <a:noFill/>
          <a:ln w="285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Tx/>
              <a:buSzTx/>
              <a:buFontTx/>
              <a:buNone/>
              <a:tabLst/>
            </a:pPr>
            <a:endParaRPr kumimoji="0" lang="en-GB" sz="1800" b="0" i="0" u="none" strike="noStrike" cap="none" normalizeH="0" baseline="0" smtClean="0">
              <a:ln>
                <a:noFill/>
              </a:ln>
              <a:solidFill>
                <a:srgbClr val="FE9914"/>
              </a:solidFill>
              <a:effectLst/>
              <a:latin typeface="Arial" charset="0"/>
            </a:endParaRPr>
          </a:p>
        </p:txBody>
      </p:sp>
    </p:spTree>
    <p:extLst>
      <p:ext uri="{BB962C8B-B14F-4D97-AF65-F5344CB8AC3E}">
        <p14:creationId xmlns:p14="http://schemas.microsoft.com/office/powerpoint/2010/main" val="190769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ml.dcs.shef.ac.uk/summer_school/images/small_epsr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60350"/>
            <a:ext cx="27336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5"/>
          <p:cNvSpPr>
            <a:spLocks noChangeArrowheads="1"/>
          </p:cNvSpPr>
          <p:nvPr/>
        </p:nvSpPr>
        <p:spPr bwMode="auto">
          <a:xfrm>
            <a:off x="684213" y="1628775"/>
            <a:ext cx="799147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GB" altLang="en-US" sz="2800" i="1"/>
              <a:t>“</a:t>
            </a:r>
            <a:r>
              <a:rPr lang="en-GB" altLang="en-US" sz="2800"/>
              <a:t>Research organisations will ensure that effective data curation is provided throughout the full data lifecycle, with ‘data curation’ and ‘data lifecycle’ being as defined by the Digital Curation Centre. The full range of responsibilities associated with data curation over the data lifecycle will be clearly allocated...</a:t>
            </a:r>
            <a:r>
              <a:rPr lang="en-GB" altLang="en-US" sz="2800" i="1"/>
              <a:t>”</a:t>
            </a:r>
            <a:endParaRPr lang="en-GB" altLang="en-US" sz="1800" i="1"/>
          </a:p>
        </p:txBody>
      </p:sp>
      <p:sp>
        <p:nvSpPr>
          <p:cNvPr id="20484" name="Rectangle 7"/>
          <p:cNvSpPr>
            <a:spLocks noChangeArrowheads="1"/>
          </p:cNvSpPr>
          <p:nvPr/>
        </p:nvSpPr>
        <p:spPr bwMode="auto">
          <a:xfrm>
            <a:off x="234950" y="6069013"/>
            <a:ext cx="8697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GB" altLang="en-US" sz="1800">
                <a:hlinkClick r:id="rId4"/>
              </a:rPr>
              <a:t>www.epsrc.ac.uk/about/standards/researchdata/Pages/expectations.aspx</a:t>
            </a:r>
            <a:endParaRPr lang="en-GB" altLang="en-US" sz="1800"/>
          </a:p>
        </p:txBody>
      </p:sp>
      <p:sp>
        <p:nvSpPr>
          <p:cNvPr id="20485" name="Rectangle 2"/>
          <p:cNvSpPr txBox="1">
            <a:spLocks noChangeArrowheads="1"/>
          </p:cNvSpPr>
          <p:nvPr/>
        </p:nvSpPr>
        <p:spPr bwMode="auto">
          <a:xfrm>
            <a:off x="900113" y="4724400"/>
            <a:ext cx="8243887" cy="12668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r>
              <a:rPr lang="en-GB" altLang="en-US" sz="3600">
                <a:ea typeface="ＭＳ Ｐゴシック" pitchFamily="34" charset="-128"/>
              </a:rPr>
              <a:t>...institutional responsibility</a:t>
            </a:r>
          </a:p>
        </p:txBody>
      </p:sp>
    </p:spTree>
    <p:extLst>
      <p:ext uri="{BB962C8B-B14F-4D97-AF65-F5344CB8AC3E}">
        <p14:creationId xmlns:p14="http://schemas.microsoft.com/office/powerpoint/2010/main" val="1517578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5288" y="476250"/>
            <a:ext cx="8229600" cy="865188"/>
          </a:xfrm>
        </p:spPr>
        <p:txBody>
          <a:bodyPr anchor="t"/>
          <a:lstStyle/>
          <a:p>
            <a:pPr eaLnBrk="1" hangingPunct="1"/>
            <a:r>
              <a:rPr lang="en-GB" altLang="en-US" smtClean="0"/>
              <a:t>Ultimately funders expect:</a:t>
            </a:r>
          </a:p>
        </p:txBody>
      </p:sp>
      <p:sp>
        <p:nvSpPr>
          <p:cNvPr id="8195" name="Rectangle 3"/>
          <p:cNvSpPr>
            <a:spLocks noGrp="1" noChangeArrowheads="1"/>
          </p:cNvSpPr>
          <p:nvPr>
            <p:ph type="body" idx="1"/>
          </p:nvPr>
        </p:nvSpPr>
        <p:spPr>
          <a:xfrm>
            <a:off x="250825" y="1773238"/>
            <a:ext cx="8893175" cy="3743325"/>
          </a:xfrm>
        </p:spPr>
        <p:txBody>
          <a:bodyPr rtlCol="0">
            <a:normAutofit fontScale="92500" lnSpcReduction="20000"/>
          </a:bodyPr>
          <a:lstStyle/>
          <a:p>
            <a:pPr eaLnBrk="1" fontAlgn="auto" hangingPunct="1">
              <a:spcAft>
                <a:spcPts val="0"/>
              </a:spcAft>
              <a:defRPr/>
            </a:pPr>
            <a:r>
              <a:rPr lang="en-GB" sz="3300" dirty="0" smtClean="0"/>
              <a:t>timely release of data</a:t>
            </a:r>
          </a:p>
          <a:p>
            <a:pPr lvl="1" eaLnBrk="1" fontAlgn="auto" hangingPunct="1">
              <a:spcAft>
                <a:spcPts val="0"/>
              </a:spcAft>
              <a:buFontTx/>
              <a:buChar char="-"/>
              <a:defRPr/>
            </a:pPr>
            <a:r>
              <a:rPr lang="en-GB" dirty="0" smtClean="0"/>
              <a:t>once patents are filed or on (acceptance for) publication</a:t>
            </a:r>
          </a:p>
          <a:p>
            <a:pPr lvl="1" eaLnBrk="1" fontAlgn="auto" hangingPunct="1">
              <a:spcAft>
                <a:spcPts val="0"/>
              </a:spcAft>
              <a:defRPr/>
            </a:pPr>
            <a:endParaRPr lang="en-GB" sz="2400" dirty="0" smtClean="0"/>
          </a:p>
          <a:p>
            <a:pPr eaLnBrk="1" fontAlgn="auto" hangingPunct="1">
              <a:spcAft>
                <a:spcPts val="0"/>
              </a:spcAft>
              <a:defRPr/>
            </a:pPr>
            <a:r>
              <a:rPr lang="en-GB" sz="3300" dirty="0" smtClean="0"/>
              <a:t>open data sharing</a:t>
            </a:r>
          </a:p>
          <a:p>
            <a:pPr lvl="1" eaLnBrk="1" fontAlgn="auto" hangingPunct="1">
              <a:spcAft>
                <a:spcPts val="0"/>
              </a:spcAft>
              <a:buFontTx/>
              <a:buChar char="-"/>
              <a:defRPr/>
            </a:pPr>
            <a:r>
              <a:rPr lang="en-GB" dirty="0" smtClean="0"/>
              <a:t>minimal or no restrictions if possible</a:t>
            </a:r>
          </a:p>
          <a:p>
            <a:pPr eaLnBrk="1" fontAlgn="auto" hangingPunct="1">
              <a:spcAft>
                <a:spcPts val="0"/>
              </a:spcAft>
              <a:defRPr/>
            </a:pPr>
            <a:endParaRPr lang="en-GB" sz="2400" dirty="0" smtClean="0"/>
          </a:p>
          <a:p>
            <a:pPr eaLnBrk="1" fontAlgn="auto" hangingPunct="1">
              <a:spcAft>
                <a:spcPts val="0"/>
              </a:spcAft>
              <a:defRPr/>
            </a:pPr>
            <a:r>
              <a:rPr lang="en-GB" sz="3300" dirty="0" smtClean="0"/>
              <a:t>preservation of data </a:t>
            </a:r>
          </a:p>
          <a:p>
            <a:pPr lvl="1" eaLnBrk="1" fontAlgn="auto" hangingPunct="1">
              <a:spcAft>
                <a:spcPts val="0"/>
              </a:spcAft>
              <a:buFontTx/>
              <a:buChar char="-"/>
              <a:defRPr/>
            </a:pPr>
            <a:r>
              <a:rPr lang="en-GB" dirty="0" smtClean="0"/>
              <a:t>typically 5-10+ years if of long-term value</a:t>
            </a:r>
          </a:p>
          <a:p>
            <a:pPr lvl="1" eaLnBrk="1" fontAlgn="auto" hangingPunct="1">
              <a:spcAft>
                <a:spcPts val="0"/>
              </a:spcAft>
              <a:buFontTx/>
              <a:buNone/>
              <a:defRPr/>
            </a:pPr>
            <a:endParaRPr lang="en-GB" sz="2000" dirty="0" smtClean="0"/>
          </a:p>
          <a:p>
            <a:pPr eaLnBrk="1" fontAlgn="auto" hangingPunct="1">
              <a:spcAft>
                <a:spcPts val="0"/>
              </a:spcAft>
              <a:buFontTx/>
              <a:buNone/>
              <a:defRPr/>
            </a:pPr>
            <a:r>
              <a:rPr lang="en-GB" sz="2400" dirty="0" smtClean="0"/>
              <a:t> </a:t>
            </a:r>
          </a:p>
        </p:txBody>
      </p:sp>
      <p:pic>
        <p:nvPicPr>
          <p:cNvPr id="17412" name="Picture 3" descr="5093053155_515aedf1e8_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924175"/>
            <a:ext cx="2987675"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Box 4"/>
          <p:cNvSpPr txBox="1">
            <a:spLocks noChangeArrowheads="1"/>
          </p:cNvSpPr>
          <p:nvPr/>
        </p:nvSpPr>
        <p:spPr bwMode="auto">
          <a:xfrm>
            <a:off x="1547813" y="5373688"/>
            <a:ext cx="6370637" cy="1108075"/>
          </a:xfrm>
          <a:prstGeom prst="rect">
            <a:avLst/>
          </a:prstGeom>
          <a:noFill/>
          <a:ln w="57150">
            <a:solidFill>
              <a:srgbClr val="FC6204"/>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ts val="1200"/>
              </a:spcBef>
              <a:buClr>
                <a:schemeClr val="bg1"/>
              </a:buClr>
              <a:buFont typeface="Arial" pitchFamily="34" charset="0"/>
              <a:buNone/>
            </a:pPr>
            <a:endParaRPr lang="en-GB" altLang="en-US" sz="600"/>
          </a:p>
          <a:p>
            <a:pPr algn="ctr" eaLnBrk="1" hangingPunct="1">
              <a:spcBef>
                <a:spcPct val="0"/>
              </a:spcBef>
              <a:buClr>
                <a:schemeClr val="bg1"/>
              </a:buClr>
              <a:buFont typeface="Arial" pitchFamily="34" charset="0"/>
              <a:buNone/>
            </a:pPr>
            <a:r>
              <a:rPr lang="en-GB" altLang="en-US" sz="2400"/>
              <a:t>See the RCUK Common Principles on Data Policy: </a:t>
            </a:r>
          </a:p>
          <a:p>
            <a:pPr algn="ctr" eaLnBrk="1" hangingPunct="1">
              <a:buClr>
                <a:schemeClr val="bg1"/>
              </a:buClr>
              <a:buFont typeface="Arial" pitchFamily="34" charset="0"/>
              <a:buNone/>
            </a:pPr>
            <a:r>
              <a:rPr lang="en-GB" altLang="en-US" sz="2400">
                <a:hlinkClick r:id="rId4"/>
              </a:rPr>
              <a:t>www.rcuk.ac.uk/research/Pages/DataPolicy.aspx</a:t>
            </a:r>
            <a:r>
              <a:rPr lang="en-GB" altLang="en-US" sz="2400"/>
              <a:t> </a:t>
            </a:r>
          </a:p>
          <a:p>
            <a:pPr algn="ctr" eaLnBrk="1" hangingPunct="1">
              <a:buClr>
                <a:schemeClr val="bg1"/>
              </a:buClr>
              <a:buFont typeface="Arial" pitchFamily="34" charset="0"/>
              <a:buNone/>
            </a:pPr>
            <a:endParaRPr lang="en-GB" altLang="en-US" sz="600"/>
          </a:p>
        </p:txBody>
      </p:sp>
    </p:spTree>
    <p:extLst>
      <p:ext uri="{BB962C8B-B14F-4D97-AF65-F5344CB8AC3E}">
        <p14:creationId xmlns:p14="http://schemas.microsoft.com/office/powerpoint/2010/main" val="4161561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2323728"/>
          </a:xfrm>
        </p:spPr>
        <p:txBody>
          <a:bodyPr/>
          <a:lstStyle/>
          <a:p>
            <a:r>
              <a:rPr lang="en-GB" sz="5400" dirty="0" smtClean="0">
                <a:solidFill>
                  <a:schemeClr val="bg1"/>
                </a:solidFill>
              </a:rPr>
              <a:t>Data Management Planning</a:t>
            </a:r>
            <a:endParaRPr lang="en-GB" sz="5400" dirty="0">
              <a:solidFill>
                <a:schemeClr val="bg1"/>
              </a:solidFill>
            </a:endParaRPr>
          </a:p>
        </p:txBody>
      </p:sp>
      <p:sp>
        <p:nvSpPr>
          <p:cNvPr id="3" name="Title 1"/>
          <p:cNvSpPr txBox="1">
            <a:spLocks/>
          </p:cNvSpPr>
          <p:nvPr/>
        </p:nvSpPr>
        <p:spPr bwMode="auto">
          <a:xfrm>
            <a:off x="619944" y="1493168"/>
            <a:ext cx="8229600" cy="2323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b="1" baseline="0">
                <a:solidFill>
                  <a:schemeClr val="accent6"/>
                </a:solidFill>
                <a:latin typeface="+mj-lt"/>
                <a:ea typeface="+mj-ea"/>
                <a:cs typeface="+mj-cs"/>
              </a:defRPr>
            </a:lvl1pPr>
            <a:lvl2pPr algn="l" rtl="0" eaLnBrk="1" fontAlgn="base" hangingPunct="1">
              <a:spcBef>
                <a:spcPct val="0"/>
              </a:spcBef>
              <a:spcAft>
                <a:spcPct val="0"/>
              </a:spcAft>
              <a:defRPr sz="3200" b="1">
                <a:solidFill>
                  <a:srgbClr val="445188"/>
                </a:solidFill>
                <a:latin typeface="Arial" charset="0"/>
              </a:defRPr>
            </a:lvl2pPr>
            <a:lvl3pPr algn="l" rtl="0" eaLnBrk="1" fontAlgn="base" hangingPunct="1">
              <a:spcBef>
                <a:spcPct val="0"/>
              </a:spcBef>
              <a:spcAft>
                <a:spcPct val="0"/>
              </a:spcAft>
              <a:defRPr sz="3200" b="1">
                <a:solidFill>
                  <a:srgbClr val="445188"/>
                </a:solidFill>
                <a:latin typeface="Arial" charset="0"/>
              </a:defRPr>
            </a:lvl3pPr>
            <a:lvl4pPr algn="l" rtl="0" eaLnBrk="1" fontAlgn="base" hangingPunct="1">
              <a:spcBef>
                <a:spcPct val="0"/>
              </a:spcBef>
              <a:spcAft>
                <a:spcPct val="0"/>
              </a:spcAft>
              <a:defRPr sz="3200" b="1">
                <a:solidFill>
                  <a:srgbClr val="445188"/>
                </a:solidFill>
                <a:latin typeface="Arial" charset="0"/>
              </a:defRPr>
            </a:lvl4pPr>
            <a:lvl5pPr algn="l" rtl="0" eaLnBrk="1" fontAlgn="base" hangingPunct="1">
              <a:spcBef>
                <a:spcPct val="0"/>
              </a:spcBef>
              <a:spcAft>
                <a:spcPct val="0"/>
              </a:spcAft>
              <a:defRPr sz="3200" b="1">
                <a:solidFill>
                  <a:srgbClr val="445188"/>
                </a:solidFill>
                <a:latin typeface="Arial" charset="0"/>
              </a:defRPr>
            </a:lvl5pPr>
            <a:lvl6pPr marL="457200" algn="l" rtl="0" eaLnBrk="1" fontAlgn="base" hangingPunct="1">
              <a:spcBef>
                <a:spcPct val="0"/>
              </a:spcBef>
              <a:spcAft>
                <a:spcPct val="0"/>
              </a:spcAft>
              <a:defRPr sz="3200" b="1">
                <a:solidFill>
                  <a:srgbClr val="445188"/>
                </a:solidFill>
                <a:latin typeface="Arial" charset="0"/>
              </a:defRPr>
            </a:lvl6pPr>
            <a:lvl7pPr marL="914400" algn="l" rtl="0" eaLnBrk="1" fontAlgn="base" hangingPunct="1">
              <a:spcBef>
                <a:spcPct val="0"/>
              </a:spcBef>
              <a:spcAft>
                <a:spcPct val="0"/>
              </a:spcAft>
              <a:defRPr sz="3200" b="1">
                <a:solidFill>
                  <a:srgbClr val="445188"/>
                </a:solidFill>
                <a:latin typeface="Arial" charset="0"/>
              </a:defRPr>
            </a:lvl7pPr>
            <a:lvl8pPr marL="1371600" algn="l" rtl="0" eaLnBrk="1" fontAlgn="base" hangingPunct="1">
              <a:spcBef>
                <a:spcPct val="0"/>
              </a:spcBef>
              <a:spcAft>
                <a:spcPct val="0"/>
              </a:spcAft>
              <a:defRPr sz="3200" b="1">
                <a:solidFill>
                  <a:srgbClr val="445188"/>
                </a:solidFill>
                <a:latin typeface="Arial" charset="0"/>
              </a:defRPr>
            </a:lvl8pPr>
            <a:lvl9pPr marL="1828800" algn="l" rtl="0" eaLnBrk="1" fontAlgn="base" hangingPunct="1">
              <a:spcBef>
                <a:spcPct val="0"/>
              </a:spcBef>
              <a:spcAft>
                <a:spcPct val="0"/>
              </a:spcAft>
              <a:defRPr sz="3200" b="1">
                <a:solidFill>
                  <a:srgbClr val="445188"/>
                </a:solidFill>
                <a:latin typeface="Arial" charset="0"/>
              </a:defRPr>
            </a:lvl9pPr>
          </a:lstStyle>
          <a:p>
            <a:r>
              <a:rPr lang="en-GB" sz="5400" kern="0" smtClean="0">
                <a:solidFill>
                  <a:schemeClr val="bg1"/>
                </a:solidFill>
              </a:rPr>
              <a:t>Data Management Planning</a:t>
            </a:r>
            <a:endParaRPr lang="en-GB" sz="5400" kern="0" dirty="0">
              <a:solidFill>
                <a:schemeClr val="bg1"/>
              </a:solidFill>
            </a:endParaRPr>
          </a:p>
        </p:txBody>
      </p:sp>
      <p:sp>
        <p:nvSpPr>
          <p:cNvPr id="4" name="Rectangle 3"/>
          <p:cNvSpPr/>
          <p:nvPr/>
        </p:nvSpPr>
        <p:spPr bwMode="auto">
          <a:xfrm>
            <a:off x="0" y="0"/>
            <a:ext cx="9144000" cy="6858000"/>
          </a:xfrm>
          <a:prstGeom prst="rect">
            <a:avLst/>
          </a:prstGeom>
          <a:solidFill>
            <a:schemeClr val="accent2"/>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Tx/>
              <a:buSzTx/>
              <a:buFontTx/>
              <a:buNone/>
              <a:tabLst/>
            </a:pPr>
            <a:endParaRPr kumimoji="0" lang="en-GB" sz="1800" b="0" i="0" u="none" strike="noStrike" cap="none" normalizeH="0" baseline="0" smtClean="0">
              <a:ln>
                <a:noFill/>
              </a:ln>
              <a:solidFill>
                <a:srgbClr val="FE9914"/>
              </a:solidFill>
              <a:effectLst/>
              <a:latin typeface="Arial" charset="0"/>
            </a:endParaRPr>
          </a:p>
        </p:txBody>
      </p:sp>
      <p:sp>
        <p:nvSpPr>
          <p:cNvPr id="5" name="Title 1"/>
          <p:cNvSpPr txBox="1">
            <a:spLocks/>
          </p:cNvSpPr>
          <p:nvPr/>
        </p:nvSpPr>
        <p:spPr bwMode="auto">
          <a:xfrm>
            <a:off x="457200" y="1493168"/>
            <a:ext cx="8229600" cy="2323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b="1" baseline="0">
                <a:solidFill>
                  <a:schemeClr val="accent6"/>
                </a:solidFill>
                <a:latin typeface="+mj-lt"/>
                <a:ea typeface="+mj-ea"/>
                <a:cs typeface="+mj-cs"/>
              </a:defRPr>
            </a:lvl1pPr>
            <a:lvl2pPr algn="l" rtl="0" eaLnBrk="1" fontAlgn="base" hangingPunct="1">
              <a:spcBef>
                <a:spcPct val="0"/>
              </a:spcBef>
              <a:spcAft>
                <a:spcPct val="0"/>
              </a:spcAft>
              <a:defRPr sz="3200" b="1">
                <a:solidFill>
                  <a:srgbClr val="445188"/>
                </a:solidFill>
                <a:latin typeface="Arial" charset="0"/>
              </a:defRPr>
            </a:lvl2pPr>
            <a:lvl3pPr algn="l" rtl="0" eaLnBrk="1" fontAlgn="base" hangingPunct="1">
              <a:spcBef>
                <a:spcPct val="0"/>
              </a:spcBef>
              <a:spcAft>
                <a:spcPct val="0"/>
              </a:spcAft>
              <a:defRPr sz="3200" b="1">
                <a:solidFill>
                  <a:srgbClr val="445188"/>
                </a:solidFill>
                <a:latin typeface="Arial" charset="0"/>
              </a:defRPr>
            </a:lvl3pPr>
            <a:lvl4pPr algn="l" rtl="0" eaLnBrk="1" fontAlgn="base" hangingPunct="1">
              <a:spcBef>
                <a:spcPct val="0"/>
              </a:spcBef>
              <a:spcAft>
                <a:spcPct val="0"/>
              </a:spcAft>
              <a:defRPr sz="3200" b="1">
                <a:solidFill>
                  <a:srgbClr val="445188"/>
                </a:solidFill>
                <a:latin typeface="Arial" charset="0"/>
              </a:defRPr>
            </a:lvl4pPr>
            <a:lvl5pPr algn="l" rtl="0" eaLnBrk="1" fontAlgn="base" hangingPunct="1">
              <a:spcBef>
                <a:spcPct val="0"/>
              </a:spcBef>
              <a:spcAft>
                <a:spcPct val="0"/>
              </a:spcAft>
              <a:defRPr sz="3200" b="1">
                <a:solidFill>
                  <a:srgbClr val="445188"/>
                </a:solidFill>
                <a:latin typeface="Arial" charset="0"/>
              </a:defRPr>
            </a:lvl5pPr>
            <a:lvl6pPr marL="457200" algn="l" rtl="0" eaLnBrk="1" fontAlgn="base" hangingPunct="1">
              <a:spcBef>
                <a:spcPct val="0"/>
              </a:spcBef>
              <a:spcAft>
                <a:spcPct val="0"/>
              </a:spcAft>
              <a:defRPr sz="3200" b="1">
                <a:solidFill>
                  <a:srgbClr val="445188"/>
                </a:solidFill>
                <a:latin typeface="Arial" charset="0"/>
              </a:defRPr>
            </a:lvl6pPr>
            <a:lvl7pPr marL="914400" algn="l" rtl="0" eaLnBrk="1" fontAlgn="base" hangingPunct="1">
              <a:spcBef>
                <a:spcPct val="0"/>
              </a:spcBef>
              <a:spcAft>
                <a:spcPct val="0"/>
              </a:spcAft>
              <a:defRPr sz="3200" b="1">
                <a:solidFill>
                  <a:srgbClr val="445188"/>
                </a:solidFill>
                <a:latin typeface="Arial" charset="0"/>
              </a:defRPr>
            </a:lvl7pPr>
            <a:lvl8pPr marL="1371600" algn="l" rtl="0" eaLnBrk="1" fontAlgn="base" hangingPunct="1">
              <a:spcBef>
                <a:spcPct val="0"/>
              </a:spcBef>
              <a:spcAft>
                <a:spcPct val="0"/>
              </a:spcAft>
              <a:defRPr sz="3200" b="1">
                <a:solidFill>
                  <a:srgbClr val="445188"/>
                </a:solidFill>
                <a:latin typeface="Arial" charset="0"/>
              </a:defRPr>
            </a:lvl8pPr>
            <a:lvl9pPr marL="1828800" algn="l" rtl="0" eaLnBrk="1" fontAlgn="base" hangingPunct="1">
              <a:spcBef>
                <a:spcPct val="0"/>
              </a:spcBef>
              <a:spcAft>
                <a:spcPct val="0"/>
              </a:spcAft>
              <a:defRPr sz="3200" b="1">
                <a:solidFill>
                  <a:srgbClr val="445188"/>
                </a:solidFill>
                <a:latin typeface="Arial" charset="0"/>
              </a:defRPr>
            </a:lvl9pPr>
          </a:lstStyle>
          <a:p>
            <a:r>
              <a:rPr lang="en-GB" sz="5400" kern="0" dirty="0" smtClean="0">
                <a:solidFill>
                  <a:schemeClr val="bg1"/>
                </a:solidFill>
              </a:rPr>
              <a:t>Data Management Sharing</a:t>
            </a:r>
            <a:endParaRPr lang="en-GB" sz="5400" kern="0" dirty="0">
              <a:solidFill>
                <a:schemeClr val="bg1"/>
              </a:solidFill>
            </a:endParaRPr>
          </a:p>
        </p:txBody>
      </p:sp>
    </p:spTree>
    <p:extLst>
      <p:ext uri="{BB962C8B-B14F-4D97-AF65-F5344CB8AC3E}">
        <p14:creationId xmlns:p14="http://schemas.microsoft.com/office/powerpoint/2010/main" val="4267319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a:t>
            </a:r>
            <a:r>
              <a:rPr lang="en-GB" dirty="0" smtClean="0"/>
              <a:t> is data sharing?</a:t>
            </a:r>
            <a:endParaRPr lang="en-GB" dirty="0"/>
          </a:p>
        </p:txBody>
      </p:sp>
      <p:sp>
        <p:nvSpPr>
          <p:cNvPr id="3" name="Content Placeholder 2"/>
          <p:cNvSpPr>
            <a:spLocks noGrp="1"/>
          </p:cNvSpPr>
          <p:nvPr>
            <p:ph idx="1"/>
          </p:nvPr>
        </p:nvSpPr>
        <p:spPr>
          <a:xfrm>
            <a:off x="539552" y="1700808"/>
            <a:ext cx="7994848" cy="4216896"/>
          </a:xfrm>
        </p:spPr>
        <p:txBody>
          <a:bodyPr/>
          <a:lstStyle/>
          <a:p>
            <a:pPr marL="457200" lvl="1" indent="0">
              <a:buFont typeface="Arial" charset="0"/>
              <a:buNone/>
            </a:pPr>
            <a:r>
              <a:rPr lang="en-US" sz="2400" i="1" dirty="0" smtClean="0">
                <a:ea typeface="ＭＳ Ｐゴシック" pitchFamily="34" charset="-128"/>
                <a:cs typeface="Arial" charset="0"/>
              </a:rPr>
              <a:t>“… </a:t>
            </a:r>
            <a:r>
              <a:rPr lang="en-US" sz="2400" i="1" dirty="0">
                <a:ea typeface="ＭＳ Ｐゴシック" pitchFamily="34" charset="-128"/>
                <a:cs typeface="Arial" charset="0"/>
              </a:rPr>
              <a:t>the practice of making data used for scholarly </a:t>
            </a:r>
          </a:p>
          <a:p>
            <a:pPr marL="457200" lvl="1" indent="0">
              <a:buFont typeface="Arial" charset="0"/>
              <a:buNone/>
            </a:pPr>
            <a:r>
              <a:rPr lang="en-US" sz="2400" i="1" dirty="0">
                <a:ea typeface="ＭＳ Ｐゴシック" pitchFamily="34" charset="-128"/>
                <a:cs typeface="Arial" charset="0"/>
              </a:rPr>
              <a:t>research available to others.”  </a:t>
            </a:r>
            <a:r>
              <a:rPr lang="en-US" sz="2400" dirty="0">
                <a:ea typeface="ＭＳ Ｐゴシック" pitchFamily="34" charset="-128"/>
                <a:cs typeface="Arial" charset="0"/>
              </a:rPr>
              <a:t>[Wikipedia]</a:t>
            </a:r>
          </a:p>
          <a:p>
            <a:pPr marL="1314450" lvl="3" indent="0">
              <a:buFont typeface="Arial" charset="0"/>
              <a:buNone/>
            </a:pPr>
            <a:r>
              <a:rPr lang="en-US" sz="2400" dirty="0">
                <a:solidFill>
                  <a:schemeClr val="accent6"/>
                </a:solidFill>
                <a:ea typeface="ＭＳ Ｐゴシック" pitchFamily="34" charset="-128"/>
                <a:cs typeface="Arial" charset="0"/>
              </a:rPr>
              <a:t>                                                                 </a:t>
            </a:r>
            <a:endParaRPr lang="en-US" sz="2400" b="1" dirty="0">
              <a:solidFill>
                <a:schemeClr val="accent6"/>
              </a:solidFill>
              <a:ea typeface="ＭＳ Ｐゴシック" pitchFamily="34" charset="-128"/>
              <a:cs typeface="Arial" charset="0"/>
            </a:endParaRPr>
          </a:p>
          <a:p>
            <a:pPr marL="57150" indent="0">
              <a:buFont typeface="Arial" charset="0"/>
              <a:buNone/>
            </a:pPr>
            <a:r>
              <a:rPr lang="en-US" sz="2400" dirty="0">
                <a:ea typeface="ＭＳ Ｐゴシック" pitchFamily="34" charset="-128"/>
                <a:cs typeface="Arial" charset="0"/>
              </a:rPr>
              <a:t>Who’s </a:t>
            </a:r>
            <a:r>
              <a:rPr lang="en-US" sz="2400" dirty="0" smtClean="0">
                <a:ea typeface="ＭＳ Ｐゴシック" pitchFamily="34" charset="-128"/>
                <a:cs typeface="Arial" charset="0"/>
              </a:rPr>
              <a:t>involved?</a:t>
            </a:r>
            <a:endParaRPr lang="en-US" sz="2400" dirty="0">
              <a:ea typeface="ＭＳ Ｐゴシック" pitchFamily="34" charset="-128"/>
              <a:cs typeface="Arial" charset="0"/>
            </a:endParaRPr>
          </a:p>
          <a:p>
            <a:pPr lvl="1">
              <a:buFont typeface="Wingdings" pitchFamily="2" charset="2"/>
              <a:buChar char="n"/>
            </a:pPr>
            <a:r>
              <a:rPr lang="en-US" sz="2400" dirty="0">
                <a:ea typeface="ＭＳ Ｐゴシック" pitchFamily="34" charset="-128"/>
                <a:cs typeface="Arial" charset="0"/>
              </a:rPr>
              <a:t>the data sharer</a:t>
            </a:r>
          </a:p>
          <a:p>
            <a:pPr lvl="1">
              <a:buFont typeface="Wingdings" pitchFamily="2" charset="2"/>
              <a:buChar char="n"/>
            </a:pPr>
            <a:r>
              <a:rPr lang="en-US" sz="2400" dirty="0">
                <a:ea typeface="ＭＳ Ｐゴシック" pitchFamily="34" charset="-128"/>
                <a:cs typeface="Arial" charset="0"/>
              </a:rPr>
              <a:t>the data repository</a:t>
            </a:r>
          </a:p>
          <a:p>
            <a:pPr lvl="1">
              <a:buFont typeface="Wingdings" pitchFamily="2" charset="2"/>
              <a:buChar char="n"/>
            </a:pPr>
            <a:r>
              <a:rPr lang="en-US" sz="2400" dirty="0">
                <a:ea typeface="ＭＳ Ｐゴシック" pitchFamily="34" charset="-128"/>
                <a:cs typeface="Arial" charset="0"/>
              </a:rPr>
              <a:t>the secondary data user</a:t>
            </a:r>
          </a:p>
          <a:p>
            <a:pPr lvl="1">
              <a:buFont typeface="Wingdings" pitchFamily="2" charset="2"/>
              <a:buChar char="n"/>
            </a:pPr>
            <a:r>
              <a:rPr lang="en-US" sz="2400" dirty="0">
                <a:ea typeface="ＭＳ Ｐゴシック" pitchFamily="34" charset="-128"/>
                <a:cs typeface="Arial" charset="0"/>
              </a:rPr>
              <a:t>support </a:t>
            </a:r>
            <a:r>
              <a:rPr lang="en-US" sz="2400" dirty="0" smtClean="0">
                <a:ea typeface="ＭＳ Ｐゴシック" pitchFamily="34" charset="-128"/>
                <a:cs typeface="Arial" charset="0"/>
              </a:rPr>
              <a:t>staff</a:t>
            </a:r>
          </a:p>
          <a:p>
            <a:pPr lvl="1">
              <a:buFont typeface="Wingdings" pitchFamily="2" charset="2"/>
              <a:buChar char="n"/>
            </a:pPr>
            <a:r>
              <a:rPr lang="en-US" sz="2400" dirty="0">
                <a:ea typeface="ＭＳ Ｐゴシック" pitchFamily="34" charset="-128"/>
                <a:cs typeface="Arial" charset="0"/>
              </a:rPr>
              <a:t>r</a:t>
            </a:r>
            <a:r>
              <a:rPr lang="en-US" sz="2400" dirty="0" smtClean="0">
                <a:ea typeface="ＭＳ Ｐゴシック" pitchFamily="34" charset="-128"/>
                <a:cs typeface="Arial" charset="0"/>
              </a:rPr>
              <a:t>esearch participants </a:t>
            </a:r>
          </a:p>
          <a:p>
            <a:pPr lvl="1">
              <a:buFont typeface="Wingdings" pitchFamily="2" charset="2"/>
              <a:buChar char="n"/>
            </a:pPr>
            <a:r>
              <a:rPr lang="en-US" sz="2400" dirty="0">
                <a:ea typeface="ＭＳ Ｐゴシック" pitchFamily="34" charset="-128"/>
                <a:cs typeface="Arial" charset="0"/>
              </a:rPr>
              <a:t>c</a:t>
            </a:r>
            <a:r>
              <a:rPr lang="en-US" sz="2400" dirty="0" smtClean="0">
                <a:ea typeface="ＭＳ Ｐゴシック" pitchFamily="34" charset="-128"/>
                <a:cs typeface="Arial" charset="0"/>
              </a:rPr>
              <a:t>ommercial partners</a:t>
            </a:r>
            <a:endParaRPr lang="en-US" sz="2400" dirty="0">
              <a:ea typeface="ＭＳ Ｐゴシック" pitchFamily="34" charset="-128"/>
              <a:cs typeface="Arial" charset="0"/>
            </a:endParaRPr>
          </a:p>
          <a:p>
            <a:endParaRPr lang="en-GB" dirty="0"/>
          </a:p>
        </p:txBody>
      </p:sp>
    </p:spTree>
    <p:extLst>
      <p:ext uri="{BB962C8B-B14F-4D97-AF65-F5344CB8AC3E}">
        <p14:creationId xmlns:p14="http://schemas.microsoft.com/office/powerpoint/2010/main" val="2162833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3399"/>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None/>
          <a:tabLst/>
          <a:defRPr kumimoji="0" lang="en-US" sz="1800" b="0" i="0" u="none" strike="noStrike" cap="none" normalizeH="0" baseline="0" smtClean="0">
            <a:ln>
              <a:noFill/>
            </a:ln>
            <a:solidFill>
              <a:srgbClr val="FE9914"/>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None/>
          <a:tabLst/>
          <a:defRPr kumimoji="0" lang="en-US" sz="1800" b="0" i="0" u="none" strike="noStrike" cap="none" normalizeH="0" baseline="0" smtClean="0">
            <a:ln>
              <a:noFill/>
            </a:ln>
            <a:solidFill>
              <a:srgbClr val="FE9914"/>
            </a:solidFill>
            <a:effectLst/>
            <a:latin typeface="Arial" charset="0"/>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2082</TotalTime>
  <Words>540</Words>
  <Application>Microsoft Office PowerPoint</Application>
  <PresentationFormat>On-screen Show (4:3)</PresentationFormat>
  <Paragraphs>105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1_Blank Presentation</vt:lpstr>
      <vt:lpstr>Introduction to Data Sharing and Data Management Planning </vt:lpstr>
      <vt:lpstr>PowerPoint Presentation</vt:lpstr>
      <vt:lpstr>PowerPoint Presentation</vt:lpstr>
      <vt:lpstr>Funders’ expectations of public access</vt:lpstr>
      <vt:lpstr>Research funder data policies</vt:lpstr>
      <vt:lpstr>PowerPoint Presentation</vt:lpstr>
      <vt:lpstr>Ultimately funders expect:</vt:lpstr>
      <vt:lpstr>Data Management Planning</vt:lpstr>
      <vt:lpstr>What is data sharing?</vt:lpstr>
      <vt:lpstr>BENEFITS </vt:lpstr>
      <vt:lpstr>Managing restrictions on sharing</vt:lpstr>
      <vt:lpstr>How to share research data</vt:lpstr>
      <vt:lpstr>Thanks – any questions?</vt:lpstr>
    </vt:vector>
  </TitlesOfParts>
  <Company>University of Glasgow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Data Management  for librarians</dc:title>
  <dc:creator>slj2z</dc:creator>
  <cp:lastModifiedBy>jd162a</cp:lastModifiedBy>
  <cp:revision>212</cp:revision>
  <cp:lastPrinted>2014-06-03T16:34:26Z</cp:lastPrinted>
  <dcterms:created xsi:type="dcterms:W3CDTF">2013-04-05T08:58:21Z</dcterms:created>
  <dcterms:modified xsi:type="dcterms:W3CDTF">2015-02-20T15:32:24Z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TC102037841033</vt:lpwstr>
  </property>
</Properties>
</file>